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0" r:id="rId1"/>
  </p:sldMasterIdLst>
  <p:notesMasterIdLst>
    <p:notesMasterId r:id="rId39"/>
  </p:notesMasterIdLst>
  <p:sldIdLst>
    <p:sldId id="258" r:id="rId2"/>
    <p:sldId id="259" r:id="rId3"/>
    <p:sldId id="333" r:id="rId4"/>
    <p:sldId id="260" r:id="rId5"/>
    <p:sldId id="293" r:id="rId6"/>
    <p:sldId id="322" r:id="rId7"/>
    <p:sldId id="323" r:id="rId8"/>
    <p:sldId id="326" r:id="rId9"/>
    <p:sldId id="327" r:id="rId10"/>
    <p:sldId id="283" r:id="rId11"/>
    <p:sldId id="312" r:id="rId12"/>
    <p:sldId id="330" r:id="rId13"/>
    <p:sldId id="292" r:id="rId14"/>
    <p:sldId id="282" r:id="rId15"/>
    <p:sldId id="274" r:id="rId16"/>
    <p:sldId id="266" r:id="rId17"/>
    <p:sldId id="262" r:id="rId18"/>
    <p:sldId id="311" r:id="rId19"/>
    <p:sldId id="265" r:id="rId20"/>
    <p:sldId id="315" r:id="rId21"/>
    <p:sldId id="267" r:id="rId22"/>
    <p:sldId id="331" r:id="rId23"/>
    <p:sldId id="268" r:id="rId24"/>
    <p:sldId id="264" r:id="rId25"/>
    <p:sldId id="316" r:id="rId26"/>
    <p:sldId id="343" r:id="rId27"/>
    <p:sldId id="344" r:id="rId28"/>
    <p:sldId id="345" r:id="rId29"/>
    <p:sldId id="346" r:id="rId30"/>
    <p:sldId id="342" r:id="rId31"/>
    <p:sldId id="336" r:id="rId32"/>
    <p:sldId id="321" r:id="rId33"/>
    <p:sldId id="335" r:id="rId34"/>
    <p:sldId id="341" r:id="rId35"/>
    <p:sldId id="329" r:id="rId36"/>
    <p:sldId id="340" r:id="rId37"/>
    <p:sldId id="270" r:id="rId38"/>
  </p:sldIdLst>
  <p:sldSz cx="9144000" cy="6858000" type="screen4x3"/>
  <p:notesSz cx="6858000" cy="9144000"/>
  <p:defaultTextStyle>
    <a:defPPr>
      <a:defRPr lang="uk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DA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Помірний стиль 2 –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Помірний стиль 2 – акцент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E171933-4619-4E11-9A3F-F7608DF75F80}" styleName="Помірний стиль 1 – акцент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ED083AE6-46FA-4A59-8FB0-9F97EB10719F}" styleName="Світлий стиль 3 – акцент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827" autoAdjust="0"/>
  </p:normalViewPr>
  <p:slideViewPr>
    <p:cSldViewPr>
      <p:cViewPr varScale="1">
        <p:scale>
          <a:sx n="61" d="100"/>
          <a:sy n="61" d="100"/>
        </p:scale>
        <p:origin x="1440" y="6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7EF7A5-5958-4E03-AE65-BEBF58852E96}" type="datetimeFigureOut">
              <a:rPr lang="ru-RU" smtClean="0"/>
              <a:pPr/>
              <a:t>27.07.2024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A72324-08DA-481E-BA17-E29D184661D6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362193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A72324-08DA-481E-BA17-E29D184661D6}" type="slidenum">
              <a:rPr lang="ru-RU" smtClean="0"/>
              <a:pPr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155475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и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Заголовок 13"/>
          <p:cNvSpPr>
            <a:spLocks noGrp="1"/>
          </p:cNvSpPr>
          <p:nvPr>
            <p:ph type="ctrTitle"/>
          </p:nvPr>
        </p:nvSpPr>
        <p:spPr>
          <a:xfrm>
            <a:off x="1432560" y="359898"/>
            <a:ext cx="7406640" cy="1472184"/>
          </a:xfrm>
        </p:spPr>
        <p:txBody>
          <a:bodyPr anchor="b"/>
          <a:lstStyle>
            <a:lvl1pPr algn="l">
              <a:defRPr/>
            </a:lvl1pPr>
            <a:extLst/>
          </a:lstStyle>
          <a:p>
            <a:r>
              <a:rPr kumimoji="0" lang="uk-UA"/>
              <a:t>Зразок заголовка</a:t>
            </a:r>
            <a:endParaRPr kumimoji="0" lang="en-US"/>
          </a:p>
        </p:txBody>
      </p:sp>
      <p:sp>
        <p:nvSpPr>
          <p:cNvPr id="22" name="Підзаголовок 21"/>
          <p:cNvSpPr>
            <a:spLocks noGrp="1"/>
          </p:cNvSpPr>
          <p:nvPr>
            <p:ph type="subTitle" idx="1"/>
          </p:nvPr>
        </p:nvSpPr>
        <p:spPr>
          <a:xfrm>
            <a:off x="1432560" y="1850064"/>
            <a:ext cx="7406640" cy="1752600"/>
          </a:xfrm>
        </p:spPr>
        <p:txBody>
          <a:bodyPr tIns="0"/>
          <a:lstStyle>
            <a:lvl1pPr marL="27432" indent="0" algn="l">
              <a:buNone/>
              <a:defRPr sz="26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uk-UA"/>
              <a:t>Зразок підзаголовка</a:t>
            </a:r>
            <a:endParaRPr kumimoji="0" lang="en-US"/>
          </a:p>
        </p:txBody>
      </p:sp>
      <p:sp>
        <p:nvSpPr>
          <p:cNvPr id="7" name="Місце для дати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816BDE-2D14-4884-999E-3F909E75318E}" type="datetimeFigureOut">
              <a:rPr lang="uk-UA" smtClean="0"/>
              <a:pPr/>
              <a:t>27.07.2024</a:t>
            </a:fld>
            <a:endParaRPr lang="uk-UA"/>
          </a:p>
        </p:txBody>
      </p:sp>
      <p:sp>
        <p:nvSpPr>
          <p:cNvPr id="20" name="Місце для нижнього колонтитула 1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10" name="Місце для номера слайда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3FCF69-AAB2-475B-B979-53BED7C105E7}" type="slidenum">
              <a:rPr lang="uk-UA" smtClean="0"/>
              <a:pPr/>
              <a:t>‹#›</a:t>
            </a:fld>
            <a:endParaRPr lang="uk-UA"/>
          </a:p>
        </p:txBody>
      </p:sp>
      <p:sp>
        <p:nvSpPr>
          <p:cNvPr id="8" name="Овал 7"/>
          <p:cNvSpPr/>
          <p:nvPr/>
        </p:nvSpPr>
        <p:spPr>
          <a:xfrm>
            <a:off x="921433" y="1413802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Овал 8"/>
          <p:cNvSpPr/>
          <p:nvPr/>
        </p:nvSpPr>
        <p:spPr>
          <a:xfrm>
            <a:off x="1157176" y="1345016"/>
            <a:ext cx="64008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і вертикальни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uk-UA"/>
              <a:t>Зразок заголовка</a:t>
            </a:r>
            <a:endParaRPr kumimoji="0" lang="en-US"/>
          </a:p>
        </p:txBody>
      </p:sp>
      <p:sp>
        <p:nvSpPr>
          <p:cNvPr id="3" name="Місце для вертикального тексту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uk-UA"/>
              <a:t>Зразок тексту</a:t>
            </a:r>
          </a:p>
          <a:p>
            <a:pPr lvl="1" eaLnBrk="1" latinLnBrk="0" hangingPunct="1"/>
            <a:r>
              <a:rPr lang="uk-UA"/>
              <a:t>Другий рівень</a:t>
            </a:r>
          </a:p>
          <a:p>
            <a:pPr lvl="2" eaLnBrk="1" latinLnBrk="0" hangingPunct="1"/>
            <a:r>
              <a:rPr lang="uk-UA"/>
              <a:t>Третій рівень</a:t>
            </a:r>
          </a:p>
          <a:p>
            <a:pPr lvl="3" eaLnBrk="1" latinLnBrk="0" hangingPunct="1"/>
            <a:r>
              <a:rPr lang="uk-UA"/>
              <a:t>Четвертий рівень</a:t>
            </a:r>
          </a:p>
          <a:p>
            <a:pPr lvl="4" eaLnBrk="1" latinLnBrk="0" hangingPunct="1"/>
            <a:r>
              <a:rPr lang="uk-UA"/>
              <a:t>П'ятий рівень</a:t>
            </a:r>
            <a:endParaRPr kumimoji="0" lang="en-US"/>
          </a:p>
        </p:txBody>
      </p:sp>
      <p:sp>
        <p:nvSpPr>
          <p:cNvPr id="4" name="Місце для дати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816BDE-2D14-4884-999E-3F909E75318E}" type="datetimeFigureOut">
              <a:rPr lang="uk-UA" smtClean="0"/>
              <a:pPr/>
              <a:t>27.07.2024</a:t>
            </a:fld>
            <a:endParaRPr lang="uk-UA"/>
          </a:p>
        </p:txBody>
      </p:sp>
      <p:sp>
        <p:nvSpPr>
          <p:cNvPr id="5" name="Місце для нижнього колонтитула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Місце для номера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3FCF69-AAB2-475B-B979-53BED7C105E7}" type="slidenum">
              <a:rPr lang="uk-UA" smtClean="0"/>
              <a:pPr/>
              <a:t>‹#›</a:t>
            </a:fld>
            <a:endParaRPr lang="uk-UA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ий заголовок і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ий заголовок 1"/>
          <p:cNvSpPr>
            <a:spLocks noGrp="1"/>
          </p:cNvSpPr>
          <p:nvPr>
            <p:ph type="title" orient="vert"/>
          </p:nvPr>
        </p:nvSpPr>
        <p:spPr>
          <a:xfrm>
            <a:off x="6858000" y="274641"/>
            <a:ext cx="1828800" cy="5851525"/>
          </a:xfrm>
        </p:spPr>
        <p:txBody>
          <a:bodyPr vert="eaVert"/>
          <a:lstStyle/>
          <a:p>
            <a:r>
              <a:rPr kumimoji="0" lang="uk-UA"/>
              <a:t>Зразок заголовка</a:t>
            </a:r>
            <a:endParaRPr kumimoji="0" lang="en-US"/>
          </a:p>
        </p:txBody>
      </p:sp>
      <p:sp>
        <p:nvSpPr>
          <p:cNvPr id="3" name="Місце для вертикального тексту 2"/>
          <p:cNvSpPr>
            <a:spLocks noGrp="1"/>
          </p:cNvSpPr>
          <p:nvPr>
            <p:ph type="body" orient="vert" idx="1"/>
          </p:nvPr>
        </p:nvSpPr>
        <p:spPr>
          <a:xfrm>
            <a:off x="1143000" y="274642"/>
            <a:ext cx="5562600" cy="5851525"/>
          </a:xfrm>
        </p:spPr>
        <p:txBody>
          <a:bodyPr vert="eaVert"/>
          <a:lstStyle/>
          <a:p>
            <a:pPr lvl="0" eaLnBrk="1" latinLnBrk="0" hangingPunct="1"/>
            <a:r>
              <a:rPr lang="uk-UA"/>
              <a:t>Зразок тексту</a:t>
            </a:r>
          </a:p>
          <a:p>
            <a:pPr lvl="1" eaLnBrk="1" latinLnBrk="0" hangingPunct="1"/>
            <a:r>
              <a:rPr lang="uk-UA"/>
              <a:t>Другий рівень</a:t>
            </a:r>
          </a:p>
          <a:p>
            <a:pPr lvl="2" eaLnBrk="1" latinLnBrk="0" hangingPunct="1"/>
            <a:r>
              <a:rPr lang="uk-UA"/>
              <a:t>Третій рівень</a:t>
            </a:r>
          </a:p>
          <a:p>
            <a:pPr lvl="3" eaLnBrk="1" latinLnBrk="0" hangingPunct="1"/>
            <a:r>
              <a:rPr lang="uk-UA"/>
              <a:t>Четвертий рівень</a:t>
            </a:r>
          </a:p>
          <a:p>
            <a:pPr lvl="4" eaLnBrk="1" latinLnBrk="0" hangingPunct="1"/>
            <a:r>
              <a:rPr lang="uk-UA"/>
              <a:t>П'ятий рівень</a:t>
            </a:r>
            <a:endParaRPr kumimoji="0" lang="en-US"/>
          </a:p>
        </p:txBody>
      </p:sp>
      <p:sp>
        <p:nvSpPr>
          <p:cNvPr id="4" name="Місце для дати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816BDE-2D14-4884-999E-3F909E75318E}" type="datetimeFigureOut">
              <a:rPr lang="uk-UA" smtClean="0"/>
              <a:pPr/>
              <a:t>27.07.2024</a:t>
            </a:fld>
            <a:endParaRPr lang="uk-UA"/>
          </a:p>
        </p:txBody>
      </p:sp>
      <p:sp>
        <p:nvSpPr>
          <p:cNvPr id="5" name="Місце для нижнього колонтитула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Місце для номера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3FCF69-AAB2-475B-B979-53BED7C105E7}" type="slidenum">
              <a:rPr lang="uk-UA" smtClean="0"/>
              <a:pPr/>
              <a:t>‹#›</a:t>
            </a:fld>
            <a:endParaRPr lang="uk-UA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і об'є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uk-UA"/>
              <a:t>Зразок заголовка</a:t>
            </a:r>
            <a:endParaRPr kumimoji="0" lang="en-US"/>
          </a:p>
        </p:txBody>
      </p:sp>
      <p:sp>
        <p:nvSpPr>
          <p:cNvPr id="3" name="Місце для вмісту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uk-UA"/>
              <a:t>Зразок тексту</a:t>
            </a:r>
          </a:p>
          <a:p>
            <a:pPr lvl="1" eaLnBrk="1" latinLnBrk="0" hangingPunct="1"/>
            <a:r>
              <a:rPr lang="uk-UA"/>
              <a:t>Другий рівень</a:t>
            </a:r>
          </a:p>
          <a:p>
            <a:pPr lvl="2" eaLnBrk="1" latinLnBrk="0" hangingPunct="1"/>
            <a:r>
              <a:rPr lang="uk-UA"/>
              <a:t>Третій рівень</a:t>
            </a:r>
          </a:p>
          <a:p>
            <a:pPr lvl="3" eaLnBrk="1" latinLnBrk="0" hangingPunct="1"/>
            <a:r>
              <a:rPr lang="uk-UA"/>
              <a:t>Четвертий рівень</a:t>
            </a:r>
          </a:p>
          <a:p>
            <a:pPr lvl="4" eaLnBrk="1" latinLnBrk="0" hangingPunct="1"/>
            <a:r>
              <a:rPr lang="uk-UA"/>
              <a:t>П'ятий рівень</a:t>
            </a:r>
            <a:endParaRPr kumimoji="0" lang="en-US"/>
          </a:p>
        </p:txBody>
      </p:sp>
      <p:sp>
        <p:nvSpPr>
          <p:cNvPr id="4" name="Місце для дати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816BDE-2D14-4884-999E-3F909E75318E}" type="datetimeFigureOut">
              <a:rPr lang="uk-UA" smtClean="0"/>
              <a:pPr/>
              <a:t>27.07.2024</a:t>
            </a:fld>
            <a:endParaRPr lang="uk-UA"/>
          </a:p>
        </p:txBody>
      </p:sp>
      <p:sp>
        <p:nvSpPr>
          <p:cNvPr id="5" name="Місце для нижнього колонтитула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Місце для номера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3FCF69-AAB2-475B-B979-53BED7C105E7}" type="slidenum">
              <a:rPr lang="uk-UA" smtClean="0"/>
              <a:pPr/>
              <a:t>‹#›</a:t>
            </a:fld>
            <a:endParaRPr lang="uk-UA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озділ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кутник 6"/>
          <p:cNvSpPr/>
          <p:nvPr/>
        </p:nvSpPr>
        <p:spPr>
          <a:xfrm>
            <a:off x="2282891" y="-54"/>
            <a:ext cx="68580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78392" y="2600325"/>
            <a:ext cx="6400800" cy="2286000"/>
          </a:xfrm>
        </p:spPr>
        <p:txBody>
          <a:bodyPr anchor="t"/>
          <a:lstStyle>
            <a:lvl1pPr algn="l">
              <a:lnSpc>
                <a:spcPts val="4500"/>
              </a:lnSpc>
              <a:buNone/>
              <a:defRPr sz="4000" b="1" cap="all"/>
            </a:lvl1pPr>
            <a:extLst/>
          </a:lstStyle>
          <a:p>
            <a:r>
              <a:rPr kumimoji="0" lang="uk-UA"/>
              <a:t>Зразок заголовка</a:t>
            </a:r>
            <a:endParaRPr kumimoji="0" lang="en-US"/>
          </a:p>
        </p:txBody>
      </p:sp>
      <p:sp>
        <p:nvSpPr>
          <p:cNvPr id="3" name="Місце для тексту 2"/>
          <p:cNvSpPr>
            <a:spLocks noGrp="1"/>
          </p:cNvSpPr>
          <p:nvPr>
            <p:ph type="body" idx="1"/>
          </p:nvPr>
        </p:nvSpPr>
        <p:spPr>
          <a:xfrm>
            <a:off x="2578392" y="1066800"/>
            <a:ext cx="6400800" cy="1509712"/>
          </a:xfrm>
        </p:spPr>
        <p:txBody>
          <a:bodyPr anchor="b"/>
          <a:lstStyle>
            <a:lvl1pPr marL="18288" indent="0">
              <a:lnSpc>
                <a:spcPts val="2300"/>
              </a:lnSpc>
              <a:spcBef>
                <a:spcPts val="0"/>
              </a:spcBef>
              <a:buNone/>
              <a:defRPr sz="20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uk-UA"/>
              <a:t>Зразок тексту</a:t>
            </a:r>
          </a:p>
        </p:txBody>
      </p:sp>
      <p:sp>
        <p:nvSpPr>
          <p:cNvPr id="4" name="Місце для дати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816BDE-2D14-4884-999E-3F909E75318E}" type="datetimeFigureOut">
              <a:rPr lang="uk-UA" smtClean="0"/>
              <a:pPr/>
              <a:t>27.07.2024</a:t>
            </a:fld>
            <a:endParaRPr lang="uk-UA"/>
          </a:p>
        </p:txBody>
      </p:sp>
      <p:sp>
        <p:nvSpPr>
          <p:cNvPr id="5" name="Місце для нижнього колонтитула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Місце для номера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3FCF69-AAB2-475B-B979-53BED7C105E7}" type="slidenum">
              <a:rPr lang="uk-UA" smtClean="0"/>
              <a:pPr/>
              <a:t>‹#›</a:t>
            </a:fld>
            <a:endParaRPr lang="uk-UA"/>
          </a:p>
        </p:txBody>
      </p:sp>
      <p:sp>
        <p:nvSpPr>
          <p:cNvPr id="10" name="Прямокутник 9"/>
          <p:cNvSpPr/>
          <p:nvPr/>
        </p:nvSpPr>
        <p:spPr bwMode="invGray">
          <a:xfrm>
            <a:off x="2286000" y="0"/>
            <a:ext cx="762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Овал 7"/>
          <p:cNvSpPr/>
          <p:nvPr/>
        </p:nvSpPr>
        <p:spPr>
          <a:xfrm>
            <a:off x="2172321" y="2814656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Овал 8"/>
          <p:cNvSpPr/>
          <p:nvPr/>
        </p:nvSpPr>
        <p:spPr>
          <a:xfrm>
            <a:off x="2408064" y="2745870"/>
            <a:ext cx="64008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'єкт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/>
          <a:lstStyle/>
          <a:p>
            <a:r>
              <a:rPr kumimoji="0" lang="uk-UA"/>
              <a:t>Зразок заголовка</a:t>
            </a:r>
            <a:endParaRPr kumimoji="0" lang="en-US"/>
          </a:p>
        </p:txBody>
      </p:sp>
      <p:sp>
        <p:nvSpPr>
          <p:cNvPr id="3" name="Місце для вмісту 2"/>
          <p:cNvSpPr>
            <a:spLocks noGrp="1"/>
          </p:cNvSpPr>
          <p:nvPr>
            <p:ph sz="half" idx="1"/>
          </p:nvPr>
        </p:nvSpPr>
        <p:spPr>
          <a:xfrm>
            <a:off x="143560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uk-UA"/>
              <a:t>Зразок тексту</a:t>
            </a:r>
          </a:p>
          <a:p>
            <a:pPr lvl="1" eaLnBrk="1" latinLnBrk="0" hangingPunct="1"/>
            <a:r>
              <a:rPr lang="uk-UA"/>
              <a:t>Другий рівень</a:t>
            </a:r>
          </a:p>
          <a:p>
            <a:pPr lvl="2" eaLnBrk="1" latinLnBrk="0" hangingPunct="1"/>
            <a:r>
              <a:rPr lang="uk-UA"/>
              <a:t>Третій рівень</a:t>
            </a:r>
          </a:p>
          <a:p>
            <a:pPr lvl="3" eaLnBrk="1" latinLnBrk="0" hangingPunct="1"/>
            <a:r>
              <a:rPr lang="uk-UA"/>
              <a:t>Четвертий рівень</a:t>
            </a:r>
          </a:p>
          <a:p>
            <a:pPr lvl="4" eaLnBrk="1" latinLnBrk="0" hangingPunct="1"/>
            <a:r>
              <a:rPr lang="uk-UA"/>
              <a:t>П'ятий рівень</a:t>
            </a:r>
            <a:endParaRPr kumimoji="0" lang="en-US"/>
          </a:p>
        </p:txBody>
      </p:sp>
      <p:sp>
        <p:nvSpPr>
          <p:cNvPr id="4" name="Місце для вмісту 3"/>
          <p:cNvSpPr>
            <a:spLocks noGrp="1"/>
          </p:cNvSpPr>
          <p:nvPr>
            <p:ph sz="half" idx="2"/>
          </p:nvPr>
        </p:nvSpPr>
        <p:spPr>
          <a:xfrm>
            <a:off x="527608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uk-UA"/>
              <a:t>Зразок тексту</a:t>
            </a:r>
          </a:p>
          <a:p>
            <a:pPr lvl="1" eaLnBrk="1" latinLnBrk="0" hangingPunct="1"/>
            <a:r>
              <a:rPr lang="uk-UA"/>
              <a:t>Другий рівень</a:t>
            </a:r>
          </a:p>
          <a:p>
            <a:pPr lvl="2" eaLnBrk="1" latinLnBrk="0" hangingPunct="1"/>
            <a:r>
              <a:rPr lang="uk-UA"/>
              <a:t>Третій рівень</a:t>
            </a:r>
          </a:p>
          <a:p>
            <a:pPr lvl="3" eaLnBrk="1" latinLnBrk="0" hangingPunct="1"/>
            <a:r>
              <a:rPr lang="uk-UA"/>
              <a:t>Четвертий рівень</a:t>
            </a:r>
          </a:p>
          <a:p>
            <a:pPr lvl="4" eaLnBrk="1" latinLnBrk="0" hangingPunct="1"/>
            <a:r>
              <a:rPr lang="uk-UA"/>
              <a:t>П'ятий рівень</a:t>
            </a:r>
            <a:endParaRPr kumimoji="0" lang="en-US"/>
          </a:p>
        </p:txBody>
      </p:sp>
      <p:sp>
        <p:nvSpPr>
          <p:cNvPr id="5" name="Місце для дати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816BDE-2D14-4884-999E-3F909E75318E}" type="datetimeFigureOut">
              <a:rPr lang="uk-UA" smtClean="0"/>
              <a:pPr/>
              <a:t>27.07.2024</a:t>
            </a:fld>
            <a:endParaRPr lang="uk-UA"/>
          </a:p>
        </p:txBody>
      </p:sp>
      <p:sp>
        <p:nvSpPr>
          <p:cNvPr id="6" name="Місце для нижнього колонтитула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Місце для номера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3FCF69-AAB2-475B-B979-53BED7C105E7}" type="slidenum">
              <a:rPr lang="uk-UA" smtClean="0"/>
              <a:pPr/>
              <a:t>‹#›</a:t>
            </a:fld>
            <a:endParaRPr lang="uk-UA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Порівнянн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5160336"/>
            <a:ext cx="8229600" cy="1143000"/>
          </a:xfrm>
        </p:spPr>
        <p:txBody>
          <a:bodyPr anchor="ctr"/>
          <a:lstStyle>
            <a:lvl1pPr algn="ctr">
              <a:defRPr sz="4500" b="1" cap="none" baseline="0"/>
            </a:lvl1pPr>
            <a:extLst/>
          </a:lstStyle>
          <a:p>
            <a:r>
              <a:rPr kumimoji="0" lang="uk-UA"/>
              <a:t>Зразок заголовка</a:t>
            </a:r>
            <a:endParaRPr kumimoji="0" lang="en-US"/>
          </a:p>
        </p:txBody>
      </p:sp>
      <p:sp>
        <p:nvSpPr>
          <p:cNvPr id="3" name="Місце для тексту 2"/>
          <p:cNvSpPr>
            <a:spLocks noGrp="1"/>
          </p:cNvSpPr>
          <p:nvPr>
            <p:ph type="body" idx="1"/>
          </p:nvPr>
        </p:nvSpPr>
        <p:spPr>
          <a:xfrm>
            <a:off x="45720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uk-UA"/>
              <a:t>Зразок тексту</a:t>
            </a:r>
          </a:p>
        </p:txBody>
      </p:sp>
      <p:sp>
        <p:nvSpPr>
          <p:cNvPr id="4" name="Місце для тексту 3"/>
          <p:cNvSpPr>
            <a:spLocks noGrp="1"/>
          </p:cNvSpPr>
          <p:nvPr>
            <p:ph type="body" sz="half" idx="3"/>
          </p:nvPr>
        </p:nvSpPr>
        <p:spPr>
          <a:xfrm>
            <a:off x="466344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uk-UA"/>
              <a:t>Зразок тексту</a:t>
            </a:r>
          </a:p>
        </p:txBody>
      </p:sp>
      <p:sp>
        <p:nvSpPr>
          <p:cNvPr id="5" name="Місце для вмісту 4"/>
          <p:cNvSpPr>
            <a:spLocks noGrp="1"/>
          </p:cNvSpPr>
          <p:nvPr>
            <p:ph sz="quarter" idx="2"/>
          </p:nvPr>
        </p:nvSpPr>
        <p:spPr>
          <a:xfrm>
            <a:off x="45720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uk-UA"/>
              <a:t>Зразок тексту</a:t>
            </a:r>
          </a:p>
          <a:p>
            <a:pPr lvl="1" eaLnBrk="1" latinLnBrk="0" hangingPunct="1"/>
            <a:r>
              <a:rPr lang="uk-UA"/>
              <a:t>Другий рівень</a:t>
            </a:r>
          </a:p>
          <a:p>
            <a:pPr lvl="2" eaLnBrk="1" latinLnBrk="0" hangingPunct="1"/>
            <a:r>
              <a:rPr lang="uk-UA"/>
              <a:t>Третій рівень</a:t>
            </a:r>
          </a:p>
          <a:p>
            <a:pPr lvl="3" eaLnBrk="1" latinLnBrk="0" hangingPunct="1"/>
            <a:r>
              <a:rPr lang="uk-UA"/>
              <a:t>Четвертий рівень</a:t>
            </a:r>
          </a:p>
          <a:p>
            <a:pPr lvl="4" eaLnBrk="1" latinLnBrk="0" hangingPunct="1"/>
            <a:r>
              <a:rPr lang="uk-UA"/>
              <a:t>П'ятий рівень</a:t>
            </a:r>
            <a:endParaRPr kumimoji="0" lang="en-US"/>
          </a:p>
        </p:txBody>
      </p:sp>
      <p:sp>
        <p:nvSpPr>
          <p:cNvPr id="6" name="Місце для вмісту 5"/>
          <p:cNvSpPr>
            <a:spLocks noGrp="1"/>
          </p:cNvSpPr>
          <p:nvPr>
            <p:ph sz="quarter" idx="4"/>
          </p:nvPr>
        </p:nvSpPr>
        <p:spPr>
          <a:xfrm>
            <a:off x="466344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uk-UA"/>
              <a:t>Зразок тексту</a:t>
            </a:r>
          </a:p>
          <a:p>
            <a:pPr lvl="1" eaLnBrk="1" latinLnBrk="0" hangingPunct="1"/>
            <a:r>
              <a:rPr lang="uk-UA"/>
              <a:t>Другий рівень</a:t>
            </a:r>
          </a:p>
          <a:p>
            <a:pPr lvl="2" eaLnBrk="1" latinLnBrk="0" hangingPunct="1"/>
            <a:r>
              <a:rPr lang="uk-UA"/>
              <a:t>Третій рівень</a:t>
            </a:r>
          </a:p>
          <a:p>
            <a:pPr lvl="3" eaLnBrk="1" latinLnBrk="0" hangingPunct="1"/>
            <a:r>
              <a:rPr lang="uk-UA"/>
              <a:t>Четвертий рівень</a:t>
            </a:r>
          </a:p>
          <a:p>
            <a:pPr lvl="4" eaLnBrk="1" latinLnBrk="0" hangingPunct="1"/>
            <a:r>
              <a:rPr lang="uk-UA"/>
              <a:t>П'ятий рівень</a:t>
            </a:r>
            <a:endParaRPr kumimoji="0" lang="en-US"/>
          </a:p>
        </p:txBody>
      </p:sp>
      <p:sp>
        <p:nvSpPr>
          <p:cNvPr id="7" name="Місце для дати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816BDE-2D14-4884-999E-3F909E75318E}" type="datetimeFigureOut">
              <a:rPr lang="uk-UA" smtClean="0"/>
              <a:pPr/>
              <a:t>27.07.2024</a:t>
            </a:fld>
            <a:endParaRPr lang="uk-UA"/>
          </a:p>
        </p:txBody>
      </p:sp>
      <p:sp>
        <p:nvSpPr>
          <p:cNvPr id="8" name="Місце для нижнього колонтитула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9" name="Місце для номера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3FCF69-AAB2-475B-B979-53BED7C105E7}" type="slidenum">
              <a:rPr lang="uk-UA" smtClean="0"/>
              <a:pPr/>
              <a:t>‹#›</a:t>
            </a:fld>
            <a:endParaRPr lang="uk-UA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Лише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 anchor="ctr"/>
          <a:lstStyle/>
          <a:p>
            <a:r>
              <a:rPr kumimoji="0" lang="uk-UA"/>
              <a:t>Зразок заголовка</a:t>
            </a:r>
            <a:endParaRPr kumimoji="0" lang="en-US"/>
          </a:p>
        </p:txBody>
      </p:sp>
      <p:sp>
        <p:nvSpPr>
          <p:cNvPr id="3" name="Місце для дати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816BDE-2D14-4884-999E-3F909E75318E}" type="datetimeFigureOut">
              <a:rPr lang="uk-UA" smtClean="0"/>
              <a:pPr/>
              <a:t>27.07.2024</a:t>
            </a:fld>
            <a:endParaRPr lang="uk-UA"/>
          </a:p>
        </p:txBody>
      </p:sp>
      <p:sp>
        <p:nvSpPr>
          <p:cNvPr id="4" name="Місце для нижнього колонтитула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5" name="Місце для номера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3FCF69-AAB2-475B-B979-53BED7C105E7}" type="slidenum">
              <a:rPr lang="uk-UA" smtClean="0"/>
              <a:pPr/>
              <a:t>‹#›</a:t>
            </a:fld>
            <a:endParaRPr lang="uk-UA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и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кутник 4"/>
          <p:cNvSpPr/>
          <p:nvPr/>
        </p:nvSpPr>
        <p:spPr>
          <a:xfrm>
            <a:off x="1014984" y="0"/>
            <a:ext cx="8129016" cy="6858000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Місце для дати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816BDE-2D14-4884-999E-3F909E75318E}" type="datetimeFigureOut">
              <a:rPr lang="uk-UA" smtClean="0"/>
              <a:pPr/>
              <a:t>27.07.2024</a:t>
            </a:fld>
            <a:endParaRPr lang="uk-UA"/>
          </a:p>
        </p:txBody>
      </p:sp>
      <p:sp>
        <p:nvSpPr>
          <p:cNvPr id="3" name="Місце для нижнього колонтитула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3FCF69-AAB2-475B-B979-53BED7C105E7}" type="slidenum">
              <a:rPr lang="uk-UA" smtClean="0"/>
              <a:pPr/>
              <a:t>‹#›</a:t>
            </a:fld>
            <a:endParaRPr lang="uk-UA"/>
          </a:p>
        </p:txBody>
      </p:sp>
      <p:sp>
        <p:nvSpPr>
          <p:cNvPr id="6" name="Прямокутник 5"/>
          <p:cNvSpPr/>
          <p:nvPr/>
        </p:nvSpPr>
        <p:spPr bwMode="invGray">
          <a:xfrm>
            <a:off x="1014984" y="-54"/>
            <a:ext cx="73152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Вміст із підписо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16778"/>
            <a:ext cx="3810000" cy="1162050"/>
          </a:xfrm>
          <a:ln>
            <a:noFill/>
          </a:ln>
        </p:spPr>
        <p:txBody>
          <a:bodyPr anchor="b"/>
          <a:lstStyle>
            <a:lvl1pPr algn="l">
              <a:lnSpc>
                <a:spcPts val="2000"/>
              </a:lnSpc>
              <a:buNone/>
              <a:defRPr sz="2200" b="1" cap="all" baseline="0"/>
            </a:lvl1pPr>
            <a:extLst/>
          </a:lstStyle>
          <a:p>
            <a:r>
              <a:rPr kumimoji="0" lang="uk-UA"/>
              <a:t>Зразок заголовка</a:t>
            </a:r>
            <a:endParaRPr kumimoji="0" lang="en-US"/>
          </a:p>
        </p:txBody>
      </p:sp>
      <p:sp>
        <p:nvSpPr>
          <p:cNvPr id="3" name="Місце для тексту 2"/>
          <p:cNvSpPr>
            <a:spLocks noGrp="1"/>
          </p:cNvSpPr>
          <p:nvPr>
            <p:ph type="body" idx="2"/>
          </p:nvPr>
        </p:nvSpPr>
        <p:spPr>
          <a:xfrm>
            <a:off x="457200" y="1406964"/>
            <a:ext cx="3810000" cy="698500"/>
          </a:xfrm>
        </p:spPr>
        <p:txBody>
          <a:bodyPr/>
          <a:lstStyle>
            <a:lvl1pPr marL="4572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uk-UA"/>
              <a:t>Зразок тексту</a:t>
            </a:r>
          </a:p>
        </p:txBody>
      </p:sp>
      <p:sp>
        <p:nvSpPr>
          <p:cNvPr id="4" name="Місце для вмісту 3"/>
          <p:cNvSpPr>
            <a:spLocks noGrp="1"/>
          </p:cNvSpPr>
          <p:nvPr>
            <p:ph sz="half" idx="1"/>
          </p:nvPr>
        </p:nvSpPr>
        <p:spPr>
          <a:xfrm>
            <a:off x="457200" y="2133602"/>
            <a:ext cx="8153400" cy="39925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uk-UA"/>
              <a:t>Зразок тексту</a:t>
            </a:r>
          </a:p>
          <a:p>
            <a:pPr lvl="1" eaLnBrk="1" latinLnBrk="0" hangingPunct="1"/>
            <a:r>
              <a:rPr lang="uk-UA"/>
              <a:t>Другий рівень</a:t>
            </a:r>
          </a:p>
          <a:p>
            <a:pPr lvl="2" eaLnBrk="1" latinLnBrk="0" hangingPunct="1"/>
            <a:r>
              <a:rPr lang="uk-UA"/>
              <a:t>Третій рівень</a:t>
            </a:r>
          </a:p>
          <a:p>
            <a:pPr lvl="3" eaLnBrk="1" latinLnBrk="0" hangingPunct="1"/>
            <a:r>
              <a:rPr lang="uk-UA"/>
              <a:t>Четвертий рівень</a:t>
            </a:r>
          </a:p>
          <a:p>
            <a:pPr lvl="4" eaLnBrk="1" latinLnBrk="0" hangingPunct="1"/>
            <a:r>
              <a:rPr lang="uk-UA"/>
              <a:t>П'ятий рівень</a:t>
            </a:r>
            <a:endParaRPr kumimoji="0" lang="en-US"/>
          </a:p>
        </p:txBody>
      </p:sp>
      <p:sp>
        <p:nvSpPr>
          <p:cNvPr id="5" name="Місце для дати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816BDE-2D14-4884-999E-3F909E75318E}" type="datetimeFigureOut">
              <a:rPr lang="uk-UA" smtClean="0"/>
              <a:pPr/>
              <a:t>27.07.2024</a:t>
            </a:fld>
            <a:endParaRPr lang="uk-UA"/>
          </a:p>
        </p:txBody>
      </p:sp>
      <p:sp>
        <p:nvSpPr>
          <p:cNvPr id="6" name="Місце для нижнього колонтитула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Місце для номера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3FCF69-AAB2-475B-B979-53BED7C105E7}" type="slidenum">
              <a:rPr lang="uk-UA" smtClean="0"/>
              <a:pPr/>
              <a:t>‹#›</a:t>
            </a:fld>
            <a:endParaRPr lang="uk-UA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Зображення з підписо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886896" y="1066800"/>
            <a:ext cx="2743200" cy="1981200"/>
          </a:xfrm>
        </p:spPr>
        <p:txBody>
          <a:bodyPr anchor="b">
            <a:noAutofit/>
          </a:bodyPr>
          <a:lstStyle>
            <a:lvl1pPr algn="l">
              <a:buNone/>
              <a:defRPr sz="2100" b="1">
                <a:effectLst/>
              </a:defRPr>
            </a:lvl1pPr>
            <a:extLst/>
          </a:lstStyle>
          <a:p>
            <a:r>
              <a:rPr kumimoji="0" lang="uk-UA"/>
              <a:t>Зразок заголовка</a:t>
            </a:r>
            <a:endParaRPr kumimoji="0" lang="en-US"/>
          </a:p>
        </p:txBody>
      </p:sp>
      <p:sp>
        <p:nvSpPr>
          <p:cNvPr id="5" name="Місце для дати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816BDE-2D14-4884-999E-3F909E75318E}" type="datetimeFigureOut">
              <a:rPr lang="uk-UA" smtClean="0"/>
              <a:pPr/>
              <a:t>27.07.2024</a:t>
            </a:fld>
            <a:endParaRPr lang="uk-UA"/>
          </a:p>
        </p:txBody>
      </p:sp>
      <p:sp>
        <p:nvSpPr>
          <p:cNvPr id="6" name="Місце для нижнього колонтитула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Місце для номера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3FCF69-AAB2-475B-B979-53BED7C105E7}" type="slidenum">
              <a:rPr lang="uk-UA" smtClean="0"/>
              <a:pPr/>
              <a:t>‹#›</a:t>
            </a:fld>
            <a:endParaRPr lang="uk-UA"/>
          </a:p>
        </p:txBody>
      </p:sp>
      <p:sp>
        <p:nvSpPr>
          <p:cNvPr id="8" name="Прямокутник 7"/>
          <p:cNvSpPr/>
          <p:nvPr/>
        </p:nvSpPr>
        <p:spPr>
          <a:xfrm>
            <a:off x="762000" y="1066800"/>
            <a:ext cx="4572000" cy="4572000"/>
          </a:xfrm>
          <a:prstGeom prst="rect">
            <a:avLst/>
          </a:prstGeom>
          <a:solidFill>
            <a:srgbClr val="FFFFFF"/>
          </a:solidFill>
          <a:ln w="88900" cap="sq">
            <a:solidFill>
              <a:srgbClr val="FFFFFF"/>
            </a:solidFill>
            <a:miter lim="800000"/>
          </a:ln>
          <a:effectLst>
            <a:outerShdw blurRad="55500" dist="18500" dir="5400000" algn="tl" rotWithShape="0">
              <a:srgbClr val="000000">
                <a:alpha val="3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635">
            <a:bevelT w="25400" h="19050"/>
            <a:contourClr>
              <a:srgbClr val="969696"/>
            </a:contourClr>
          </a:sp3d>
        </p:spPr>
        <p:txBody>
          <a:bodyPr lIns="91440" tIns="274320" rtlCol="0" anchor="t">
            <a:normAutofit/>
          </a:bodyPr>
          <a:lstStyle/>
          <a:p>
            <a:pPr marL="0" indent="-283464" algn="l" rtl="0" eaLnBrk="1" latinLnBrk="0" hangingPunct="1">
              <a:lnSpc>
                <a:spcPts val="3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None/>
            </a:pPr>
            <a:endParaRPr kumimoji="0" lang="en-US" sz="32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Місце для зображення 2"/>
          <p:cNvSpPr>
            <a:spLocks noGrp="1"/>
          </p:cNvSpPr>
          <p:nvPr>
            <p:ph type="pic" idx="1"/>
          </p:nvPr>
        </p:nvSpPr>
        <p:spPr>
          <a:xfrm>
            <a:off x="838200" y="1143005"/>
            <a:ext cx="4419600" cy="3514531"/>
          </a:xfrm>
          <a:prstGeom prst="roundRect">
            <a:avLst>
              <a:gd name="adj" fmla="val 783"/>
            </a:avLst>
          </a:prstGeom>
          <a:solidFill>
            <a:schemeClr val="bg2"/>
          </a:solidFill>
          <a:ln w="127000">
            <a:noFill/>
            <a:miter lim="800000"/>
          </a:ln>
          <a:effectLst/>
        </p:spPr>
        <p:txBody>
          <a:bodyPr lIns="91440" tIns="274320" anchor="t"/>
          <a:lstStyle>
            <a:lvl1pPr indent="0">
              <a:buNone/>
              <a:defRPr sz="3200"/>
            </a:lvl1pPr>
            <a:extLst/>
          </a:lstStyle>
          <a:p>
            <a:pPr marL="0" algn="l" eaLnBrk="1" latinLnBrk="0" hangingPunct="1"/>
            <a:r>
              <a:rPr kumimoji="0" lang="uk-UA"/>
              <a:t>Клацніть піктограму, щоб додати зображення</a:t>
            </a:r>
            <a:endParaRPr kumimoji="0" lang="en-US" dirty="0"/>
          </a:p>
        </p:txBody>
      </p:sp>
      <p:sp>
        <p:nvSpPr>
          <p:cNvPr id="9" name="Блок-схема: процес 8"/>
          <p:cNvSpPr/>
          <p:nvPr/>
        </p:nvSpPr>
        <p:spPr>
          <a:xfrm rot="19468671">
            <a:off x="396725" y="954342"/>
            <a:ext cx="685800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shade val="90000"/>
                <a:satMod val="200000"/>
                <a:alpha val="4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Блок-схема: процес 9"/>
          <p:cNvSpPr/>
          <p:nvPr/>
        </p:nvSpPr>
        <p:spPr>
          <a:xfrm rot="2103354" flipH="1">
            <a:off x="5003667" y="936786"/>
            <a:ext cx="649224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alpha val="2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4" name="Місце для тексту 3"/>
          <p:cNvSpPr>
            <a:spLocks noGrp="1"/>
          </p:cNvSpPr>
          <p:nvPr>
            <p:ph type="body" sz="half" idx="2"/>
          </p:nvPr>
        </p:nvSpPr>
        <p:spPr>
          <a:xfrm>
            <a:off x="838200" y="4800600"/>
            <a:ext cx="4419600" cy="762000"/>
          </a:xfrm>
        </p:spPr>
        <p:txBody>
          <a:bodyPr anchor="ctr"/>
          <a:lstStyle>
            <a:lvl1pPr marL="0" indent="0" algn="l">
              <a:lnSpc>
                <a:spcPts val="1600"/>
              </a:lnSpc>
              <a:spcBef>
                <a:spcPts val="0"/>
              </a:spcBef>
              <a:buNone/>
              <a:defRPr sz="1400">
                <a:solidFill>
                  <a:srgbClr val="777777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uk-UA"/>
              <a:t>Зразок тексту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Секторна 6"/>
          <p:cNvSpPr/>
          <p:nvPr/>
        </p:nvSpPr>
        <p:spPr>
          <a:xfrm>
            <a:off x="-815925" y="-815922"/>
            <a:ext cx="1638887" cy="1638887"/>
          </a:xfrm>
          <a:prstGeom prst="pie">
            <a:avLst>
              <a:gd name="adj1" fmla="val 0"/>
              <a:gd name="adj2" fmla="val 5402120"/>
            </a:avLst>
          </a:prstGeom>
          <a:solidFill>
            <a:schemeClr val="bg2">
              <a:tint val="18000"/>
              <a:satMod val="220000"/>
              <a:alpha val="33000"/>
            </a:schemeClr>
          </a:solidFill>
          <a:ln w="3175" cap="rnd" cmpd="sng" algn="ctr">
            <a:solidFill>
              <a:schemeClr val="bg2">
                <a:shade val="70000"/>
                <a:satMod val="200000"/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Овал 7"/>
          <p:cNvSpPr/>
          <p:nvPr/>
        </p:nvSpPr>
        <p:spPr>
          <a:xfrm>
            <a:off x="168819" y="21104"/>
            <a:ext cx="1702191" cy="1702191"/>
          </a:xfrm>
          <a:prstGeom prst="ellipse">
            <a:avLst/>
          </a:prstGeom>
          <a:noFill/>
          <a:ln w="27305" cap="rnd" cmpd="sng" algn="ctr">
            <a:solidFill>
              <a:schemeClr val="bg2">
                <a:tint val="45000"/>
                <a:satMod val="325000"/>
                <a:alpha val="100000"/>
              </a:schemeClr>
            </a:solidFill>
            <a:prstDash val="solid"/>
          </a:ln>
          <a:effectLst>
            <a:outerShdw blurRad="25400" dist="25400" dir="5400000" algn="tl" rotWithShape="0">
              <a:schemeClr val="bg2">
                <a:shade val="50000"/>
                <a:satMod val="150000"/>
                <a:alpha val="8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Кільце 10"/>
          <p:cNvSpPr/>
          <p:nvPr/>
        </p:nvSpPr>
        <p:spPr>
          <a:xfrm rot="2315675">
            <a:off x="182883" y="1055079"/>
            <a:ext cx="1125717" cy="1102624"/>
          </a:xfrm>
          <a:prstGeom prst="donut">
            <a:avLst>
              <a:gd name="adj" fmla="val 11833"/>
            </a:avLst>
          </a:prstGeom>
          <a:gradFill rotWithShape="1">
            <a:gsLst>
              <a:gs pos="0">
                <a:schemeClr val="bg2">
                  <a:tint val="10000"/>
                  <a:shade val="99000"/>
                  <a:satMod val="355000"/>
                  <a:alpha val="70000"/>
                </a:schemeClr>
              </a:gs>
              <a:gs pos="70000">
                <a:schemeClr val="bg2">
                  <a:tint val="6000"/>
                  <a:shade val="100000"/>
                  <a:satMod val="400000"/>
                  <a:alpha val="55000"/>
                </a:schemeClr>
              </a:gs>
              <a:gs pos="100000">
                <a:schemeClr val="bg2">
                  <a:tint val="100000"/>
                  <a:shade val="75000"/>
                  <a:satMod val="370000"/>
                  <a:alpha val="60000"/>
                </a:schemeClr>
              </a:gs>
            </a:gsLst>
            <a:path path="circle">
              <a:fillToRect l="-407500" t="-50000" r="507500" b="150000"/>
            </a:path>
          </a:gradFill>
          <a:ln w="7350" cap="rnd" cmpd="sng" algn="ctr">
            <a:solidFill>
              <a:schemeClr val="bg2">
                <a:shade val="60000"/>
                <a:satMod val="220000"/>
                <a:alpha val="100000"/>
              </a:schemeClr>
            </a:solidFill>
            <a:prstDash val="solid"/>
          </a:ln>
          <a:effectLst>
            <a:outerShdw blurRad="12700" dist="15000" dir="4500000" algn="tl" rotWithShape="0">
              <a:schemeClr val="bg2">
                <a:shade val="10000"/>
                <a:satMod val="200000"/>
                <a:alpha val="3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Прямокутник 11"/>
          <p:cNvSpPr/>
          <p:nvPr/>
        </p:nvSpPr>
        <p:spPr>
          <a:xfrm>
            <a:off x="1012875" y="-54"/>
            <a:ext cx="8131127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5" name="Місце для заголовка 4"/>
          <p:cNvSpPr>
            <a:spLocks noGrp="1"/>
          </p:cNvSpPr>
          <p:nvPr>
            <p:ph type="title"/>
          </p:nvPr>
        </p:nvSpPr>
        <p:spPr>
          <a:xfrm>
            <a:off x="1435608" y="274638"/>
            <a:ext cx="7498080" cy="114300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r>
              <a:rPr kumimoji="0" lang="uk-UA"/>
              <a:t>Зразок заголовка</a:t>
            </a:r>
            <a:endParaRPr kumimoji="0" lang="en-US"/>
          </a:p>
        </p:txBody>
      </p:sp>
      <p:sp>
        <p:nvSpPr>
          <p:cNvPr id="9" name="Місце для тексту 8"/>
          <p:cNvSpPr>
            <a:spLocks noGrp="1"/>
          </p:cNvSpPr>
          <p:nvPr>
            <p:ph type="body" idx="1"/>
          </p:nvPr>
        </p:nvSpPr>
        <p:spPr>
          <a:xfrm>
            <a:off x="1435608" y="1447800"/>
            <a:ext cx="7498080" cy="48006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uk-UA"/>
              <a:t>Зразок тексту</a:t>
            </a:r>
          </a:p>
          <a:p>
            <a:pPr lvl="1" eaLnBrk="1" latinLnBrk="0" hangingPunct="1"/>
            <a:r>
              <a:rPr kumimoji="0" lang="uk-UA"/>
              <a:t>Другий рівень</a:t>
            </a:r>
          </a:p>
          <a:p>
            <a:pPr lvl="2" eaLnBrk="1" latinLnBrk="0" hangingPunct="1"/>
            <a:r>
              <a:rPr kumimoji="0" lang="uk-UA"/>
              <a:t>Третій рівень</a:t>
            </a:r>
          </a:p>
          <a:p>
            <a:pPr lvl="3" eaLnBrk="1" latinLnBrk="0" hangingPunct="1"/>
            <a:r>
              <a:rPr kumimoji="0" lang="uk-UA"/>
              <a:t>Четвертий рівень</a:t>
            </a:r>
          </a:p>
          <a:p>
            <a:pPr lvl="4" eaLnBrk="1" latinLnBrk="0" hangingPunct="1"/>
            <a:r>
              <a:rPr kumimoji="0" lang="uk-UA"/>
              <a:t>П'ятий рівень</a:t>
            </a:r>
            <a:endParaRPr kumimoji="0" lang="en-US"/>
          </a:p>
        </p:txBody>
      </p:sp>
      <p:sp>
        <p:nvSpPr>
          <p:cNvPr id="24" name="Місце для дати 23"/>
          <p:cNvSpPr>
            <a:spLocks noGrp="1"/>
          </p:cNvSpPr>
          <p:nvPr>
            <p:ph type="dt" sz="half" idx="2"/>
          </p:nvPr>
        </p:nvSpPr>
        <p:spPr>
          <a:xfrm>
            <a:off x="3581400" y="6305550"/>
            <a:ext cx="2133600" cy="476250"/>
          </a:xfrm>
          <a:prstGeom prst="rect">
            <a:avLst/>
          </a:prstGeom>
        </p:spPr>
        <p:txBody>
          <a:bodyPr anchor="b"/>
          <a:lstStyle>
            <a:lvl1pPr algn="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</a:defRPr>
            </a:lvl1pPr>
            <a:extLst/>
          </a:lstStyle>
          <a:p>
            <a:fld id="{29816BDE-2D14-4884-999E-3F909E75318E}" type="datetimeFigureOut">
              <a:rPr lang="uk-UA" smtClean="0"/>
              <a:pPr/>
              <a:t>27.07.2024</a:t>
            </a:fld>
            <a:endParaRPr lang="uk-UA"/>
          </a:p>
        </p:txBody>
      </p:sp>
      <p:sp>
        <p:nvSpPr>
          <p:cNvPr id="10" name="Місце для нижнього колонтитула 9"/>
          <p:cNvSpPr>
            <a:spLocks noGrp="1"/>
          </p:cNvSpPr>
          <p:nvPr>
            <p:ph type="ftr" sz="quarter" idx="3"/>
          </p:nvPr>
        </p:nvSpPr>
        <p:spPr>
          <a:xfrm>
            <a:off x="5715000" y="6305550"/>
            <a:ext cx="2895600" cy="476250"/>
          </a:xfrm>
          <a:prstGeom prst="rect">
            <a:avLst/>
          </a:prstGeom>
        </p:spPr>
        <p:txBody>
          <a:bodyPr anchor="b"/>
          <a:lstStyle>
            <a:lvl1pPr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endParaRPr lang="uk-UA"/>
          </a:p>
        </p:txBody>
      </p:sp>
      <p:sp>
        <p:nvSpPr>
          <p:cNvPr id="22" name="Місце для номера слайда 21"/>
          <p:cNvSpPr>
            <a:spLocks noGrp="1"/>
          </p:cNvSpPr>
          <p:nvPr>
            <p:ph type="sldNum" sz="quarter" idx="4"/>
          </p:nvPr>
        </p:nvSpPr>
        <p:spPr>
          <a:xfrm>
            <a:off x="8613648" y="6305550"/>
            <a:ext cx="457200" cy="476250"/>
          </a:xfrm>
          <a:prstGeom prst="rect">
            <a:avLst/>
          </a:prstGeom>
        </p:spPr>
        <p:txBody>
          <a:bodyPr anchor="b"/>
          <a:lstStyle>
            <a:lvl1pPr algn="ct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fld id="{DA3FCF69-AAB2-475B-B979-53BED7C105E7}" type="slidenum">
              <a:rPr lang="uk-UA" smtClean="0"/>
              <a:pPr/>
              <a:t>‹#›</a:t>
            </a:fld>
            <a:endParaRPr lang="uk-UA"/>
          </a:p>
        </p:txBody>
      </p:sp>
      <p:sp>
        <p:nvSpPr>
          <p:cNvPr id="15" name="Прямокутник 14"/>
          <p:cNvSpPr/>
          <p:nvPr/>
        </p:nvSpPr>
        <p:spPr bwMode="invGray">
          <a:xfrm>
            <a:off x="1014984" y="-54"/>
            <a:ext cx="73152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p:txStyles>
    <p:titleStyle>
      <a:lvl1pPr algn="l" rtl="0" eaLnBrk="1" latinLnBrk="0" hangingPunct="1">
        <a:spcBef>
          <a:spcPct val="0"/>
        </a:spcBef>
        <a:buNone/>
        <a:defRPr kumimoji="0" sz="4300" kern="1200">
          <a:solidFill>
            <a:schemeClr val="tx2">
              <a:satMod val="130000"/>
            </a:schemeClr>
          </a:solidFill>
          <a:effectLst>
            <a:outerShdw blurRad="50000" dist="30000" dir="5400000" algn="tl" rotWithShape="0">
              <a:srgbClr val="000000">
                <a:alpha val="30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83464" algn="l" rtl="0" eaLnBrk="1" latinLnBrk="0" hangingPunct="1">
        <a:lnSpc>
          <a:spcPct val="100000"/>
        </a:lnSpc>
        <a:spcBef>
          <a:spcPts val="600"/>
        </a:spcBef>
        <a:buClr>
          <a:schemeClr val="accent1"/>
        </a:buClr>
        <a:buSzPct val="80000"/>
        <a:buFont typeface="Wingdings 2"/>
        <a:buChar char="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37744" algn="l" rtl="0" eaLnBrk="1" latinLnBrk="0" hangingPunct="1">
        <a:lnSpc>
          <a:spcPct val="100000"/>
        </a:lnSpc>
        <a:spcBef>
          <a:spcPts val="550"/>
        </a:spcBef>
        <a:buClr>
          <a:schemeClr val="accent1"/>
        </a:buClr>
        <a:buFont typeface="Verdana"/>
        <a:buChar char="◦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886968" indent="-228600" algn="l" rtl="0" eaLnBrk="1" latinLnBrk="0" hangingPunct="1">
        <a:lnSpc>
          <a:spcPct val="100000"/>
        </a:lnSpc>
        <a:spcBef>
          <a:spcPct val="20000"/>
        </a:spcBef>
        <a:buClr>
          <a:schemeClr val="accent2"/>
        </a:buClr>
        <a:buFont typeface="Wingdings 2"/>
        <a:buChar char="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173736" algn="l" rtl="0" eaLnBrk="1" latinLnBrk="0" hangingPunct="1">
        <a:lnSpc>
          <a:spcPct val="100000"/>
        </a:lnSpc>
        <a:spcBef>
          <a:spcPct val="20000"/>
        </a:spcBef>
        <a:buClr>
          <a:schemeClr val="accent3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298448" indent="-182880" algn="l" rtl="0" eaLnBrk="1" latinLnBrk="0" hangingPunct="1">
        <a:lnSpc>
          <a:spcPct val="100000"/>
        </a:lnSpc>
        <a:spcBef>
          <a:spcPct val="20000"/>
        </a:spcBef>
        <a:buClr>
          <a:schemeClr val="accent4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508760" indent="-182880" algn="l" rtl="0" eaLnBrk="1" latinLnBrk="0" hangingPunct="1">
        <a:lnSpc>
          <a:spcPct val="100000"/>
        </a:lnSpc>
        <a:spcBef>
          <a:spcPct val="20000"/>
        </a:spcBef>
        <a:buClr>
          <a:schemeClr val="accent5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71907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213055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rduino.cc/en/main/software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1.em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13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14.em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87624" y="-1"/>
            <a:ext cx="7467600" cy="468791"/>
          </a:xfrm>
        </p:spPr>
        <p:txBody>
          <a:bodyPr>
            <a:normAutofit/>
          </a:bodyPr>
          <a:lstStyle/>
          <a:p>
            <a:pPr algn="ctr"/>
            <a:r>
              <a:rPr lang="uk-UA" sz="2400" b="1" dirty="0">
                <a:solidFill>
                  <a:srgbClr val="002060"/>
                </a:solidFill>
                <a:effectLst/>
                <a:latin typeface="Times New Roman" pitchFamily="18" charset="0"/>
                <a:cs typeface="Times New Roman" pitchFamily="18" charset="0"/>
              </a:rPr>
              <a:t>Технічне завдання</a:t>
            </a:r>
          </a:p>
        </p:txBody>
      </p:sp>
      <p:sp>
        <p:nvSpPr>
          <p:cNvPr id="3" name="Місце для вмісту 2"/>
          <p:cNvSpPr>
            <a:spLocks noGrp="1"/>
          </p:cNvSpPr>
          <p:nvPr>
            <p:ph idx="1"/>
          </p:nvPr>
        </p:nvSpPr>
        <p:spPr>
          <a:xfrm>
            <a:off x="899592" y="548680"/>
            <a:ext cx="8244408" cy="6525344"/>
          </a:xfrm>
        </p:spPr>
        <p:txBody>
          <a:bodyPr>
            <a:noAutofit/>
          </a:bodyPr>
          <a:lstStyle/>
          <a:p>
            <a:pPr marL="82296" indent="0">
              <a:spcBef>
                <a:spcPts val="0"/>
              </a:spcBef>
              <a:buNone/>
            </a:pPr>
            <a:r>
              <a:rPr lang="uk-UA" sz="1800" dirty="0">
                <a:latin typeface="Times New Roman" pitchFamily="18" charset="0"/>
                <a:cs typeface="Times New Roman" pitchFamily="18" charset="0"/>
              </a:rPr>
              <a:t>    Розробити </a:t>
            </a:r>
            <a:r>
              <a:rPr lang="en-US" sz="1800" dirty="0" err="1">
                <a:latin typeface="Times New Roman" pitchFamily="18" charset="0"/>
                <a:cs typeface="Times New Roman" pitchFamily="18" charset="0"/>
              </a:rPr>
              <a:t>IoT</a:t>
            </a:r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uk-UA" sz="1800" dirty="0">
                <a:latin typeface="Times New Roman" pitchFamily="18" charset="0"/>
                <a:cs typeface="Times New Roman" pitchFamily="18" charset="0"/>
              </a:rPr>
              <a:t>– систему моніторингу </a:t>
            </a:r>
            <a:r>
              <a:rPr lang="uk-UA" sz="1800" dirty="0" err="1">
                <a:latin typeface="Times New Roman" pitchFamily="18" charset="0"/>
                <a:cs typeface="Times New Roman" pitchFamily="18" charset="0"/>
              </a:rPr>
              <a:t>метеопараметрів</a:t>
            </a:r>
            <a:r>
              <a:rPr lang="uk-UA" sz="1800" dirty="0">
                <a:latin typeface="Times New Roman" pitchFamily="18" charset="0"/>
                <a:cs typeface="Times New Roman" pitchFamily="18" charset="0"/>
              </a:rPr>
              <a:t> на основі наступних даних:</a:t>
            </a:r>
          </a:p>
          <a:p>
            <a:pPr marL="720000" algn="just">
              <a:spcBef>
                <a:spcPts val="0"/>
              </a:spcBef>
            </a:pPr>
            <a:r>
              <a:rPr lang="uk-UA" sz="1800" dirty="0">
                <a:latin typeface="Times New Roman" pitchFamily="18" charset="0"/>
                <a:cs typeface="Times New Roman" pitchFamily="18" charset="0"/>
              </a:rPr>
              <a:t>плата </a:t>
            </a:r>
            <a:r>
              <a:rPr lang="uk-UA" sz="1800" dirty="0" err="1">
                <a:latin typeface="Times New Roman" pitchFamily="18" charset="0"/>
                <a:cs typeface="Times New Roman" pitchFamily="18" charset="0"/>
              </a:rPr>
              <a:t>Arduino</a:t>
            </a:r>
            <a:r>
              <a:rPr lang="uk-UA" sz="1800" dirty="0">
                <a:latin typeface="Times New Roman" pitchFamily="18" charset="0"/>
                <a:cs typeface="Times New Roman" pitchFamily="18" charset="0"/>
              </a:rPr>
              <a:t> Mega2560 на </a:t>
            </a:r>
            <a:r>
              <a:rPr lang="uk-UA" sz="1800" dirty="0" err="1">
                <a:latin typeface="Times New Roman" pitchFamily="18" charset="0"/>
                <a:cs typeface="Times New Roman" pitchFamily="18" charset="0"/>
              </a:rPr>
              <a:t>мікроконтролері</a:t>
            </a:r>
            <a:r>
              <a:rPr lang="uk-UA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AVR </a:t>
            </a:r>
            <a:r>
              <a:rPr lang="uk-UA" sz="1800" dirty="0">
                <a:latin typeface="Times New Roman" pitchFamily="18" charset="0"/>
                <a:cs typeface="Times New Roman" pitchFamily="18" charset="0"/>
              </a:rPr>
              <a:t>ATmega2560;</a:t>
            </a:r>
          </a:p>
          <a:p>
            <a:pPr marL="720000" algn="just">
              <a:spcBef>
                <a:spcPts val="0"/>
              </a:spcBef>
            </a:pPr>
            <a:r>
              <a:rPr lang="uk-UA" sz="1800" dirty="0">
                <a:latin typeface="Times New Roman" pitchFamily="18" charset="0"/>
                <a:cs typeface="Times New Roman" pitchFamily="18" charset="0"/>
              </a:rPr>
              <a:t>символьний рідкокристалічний дисплей 16×2 на контролері HD44780</a:t>
            </a:r>
            <a:r>
              <a:rPr lang="ru-RU" sz="1800" dirty="0">
                <a:latin typeface="Times New Roman" pitchFamily="18" charset="0"/>
                <a:cs typeface="Times New Roman" pitchFamily="18" charset="0"/>
              </a:rPr>
              <a:t>;</a:t>
            </a:r>
            <a:endParaRPr lang="uk-UA" sz="1800" dirty="0">
              <a:latin typeface="Times New Roman" pitchFamily="18" charset="0"/>
              <a:cs typeface="Times New Roman" pitchFamily="18" charset="0"/>
            </a:endParaRPr>
          </a:p>
          <a:p>
            <a:pPr marL="720000" algn="just">
              <a:spcBef>
                <a:spcPts val="0"/>
              </a:spcBef>
            </a:pPr>
            <a:r>
              <a:rPr lang="uk-UA" sz="1800" dirty="0">
                <a:latin typeface="Times New Roman" pitchFamily="18" charset="0"/>
                <a:cs typeface="Times New Roman" pitchFamily="18" charset="0"/>
              </a:rPr>
              <a:t>цифровий сенсор атмосферного тиску, температури і вологості </a:t>
            </a:r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BME</a:t>
            </a:r>
            <a:r>
              <a:rPr lang="ru-RU" sz="1800" dirty="0">
                <a:latin typeface="Times New Roman" pitchFamily="18" charset="0"/>
                <a:cs typeface="Times New Roman" pitchFamily="18" charset="0"/>
              </a:rPr>
              <a:t>280;</a:t>
            </a:r>
            <a:endParaRPr lang="uk-UA" sz="1800" dirty="0">
              <a:latin typeface="Times New Roman" pitchFamily="18" charset="0"/>
              <a:cs typeface="Times New Roman" pitchFamily="18" charset="0"/>
            </a:endParaRPr>
          </a:p>
          <a:p>
            <a:pPr marL="720000" algn="just">
              <a:spcBef>
                <a:spcPts val="0"/>
              </a:spcBef>
            </a:pPr>
            <a:r>
              <a:rPr lang="uk-UA" sz="1800" dirty="0">
                <a:latin typeface="Times New Roman" pitchFamily="18" charset="0"/>
                <a:cs typeface="Times New Roman" pitchFamily="18" charset="0"/>
              </a:rPr>
              <a:t>Wi-Fi модуль ESP8266 ESP-01S;</a:t>
            </a:r>
          </a:p>
          <a:p>
            <a:pPr marL="720000" algn="just">
              <a:spcBef>
                <a:spcPts val="0"/>
              </a:spcBef>
            </a:pPr>
            <a:r>
              <a:rPr lang="uk-UA" sz="1800" dirty="0">
                <a:latin typeface="Times New Roman" pitchFamily="18" charset="0"/>
                <a:cs typeface="Times New Roman" pitchFamily="18" charset="0"/>
              </a:rPr>
              <a:t>модуль живлення 5 В</a:t>
            </a:r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/</a:t>
            </a:r>
            <a:r>
              <a:rPr lang="uk-UA" sz="1800" dirty="0">
                <a:latin typeface="Times New Roman" pitchFamily="18" charset="0"/>
                <a:cs typeface="Times New Roman" pitchFamily="18" charset="0"/>
              </a:rPr>
              <a:t>3,3 В</a:t>
            </a:r>
            <a:r>
              <a:rPr lang="ru-RU" sz="1800" dirty="0">
                <a:latin typeface="Times New Roman" pitchFamily="18" charset="0"/>
                <a:cs typeface="Times New Roman" pitchFamily="18" charset="0"/>
              </a:rPr>
              <a:t>;</a:t>
            </a:r>
          </a:p>
          <a:p>
            <a:pPr marL="720000" algn="just">
              <a:spcBef>
                <a:spcPts val="0"/>
              </a:spcBef>
            </a:pPr>
            <a:r>
              <a:rPr lang="uk-UA" sz="1800" dirty="0">
                <a:latin typeface="Times New Roman" pitchFamily="18" charset="0"/>
                <a:cs typeface="Times New Roman" pitchFamily="18" charset="0"/>
              </a:rPr>
              <a:t>4 </a:t>
            </a:r>
            <a:r>
              <a:rPr lang="uk-UA" sz="1800" dirty="0" err="1">
                <a:latin typeface="Times New Roman" pitchFamily="18" charset="0"/>
                <a:cs typeface="Times New Roman" pitchFamily="18" charset="0"/>
              </a:rPr>
              <a:t>двохконтактні</a:t>
            </a:r>
            <a:r>
              <a:rPr lang="uk-UA" sz="1800" dirty="0">
                <a:latin typeface="Times New Roman" pitchFamily="18" charset="0"/>
                <a:cs typeface="Times New Roman" pitchFamily="18" charset="0"/>
              </a:rPr>
              <a:t> кнопки на 4 виводи.</a:t>
            </a:r>
          </a:p>
          <a:p>
            <a:pPr marL="425196" lvl="0" indent="-342900" algn="just">
              <a:spcBef>
                <a:spcPts val="0"/>
              </a:spcBef>
              <a:buFont typeface="+mj-lt"/>
              <a:buAutoNum type="arabicPeriod"/>
            </a:pPr>
            <a:r>
              <a:rPr lang="uk-UA" sz="1800" dirty="0">
                <a:latin typeface="Times New Roman" pitchFamily="18" charset="0"/>
                <a:cs typeface="Times New Roman" pitchFamily="18" charset="0"/>
              </a:rPr>
              <a:t>Спроектувати АЗ </a:t>
            </a:r>
            <a:r>
              <a:rPr lang="en-US" sz="1800" dirty="0" err="1">
                <a:latin typeface="Times New Roman" pitchFamily="18" charset="0"/>
                <a:cs typeface="Times New Roman" pitchFamily="18" charset="0"/>
              </a:rPr>
              <a:t>IoT</a:t>
            </a:r>
            <a:r>
              <a:rPr lang="uk-UA" sz="1800" dirty="0" err="1">
                <a:latin typeface="Times New Roman" pitchFamily="18" charset="0"/>
                <a:cs typeface="Times New Roman" pitchFamily="18" charset="0"/>
              </a:rPr>
              <a:t>-системи</a:t>
            </a:r>
            <a:r>
              <a:rPr lang="uk-UA" sz="1800" dirty="0">
                <a:latin typeface="Times New Roman" pitchFamily="18" charset="0"/>
                <a:cs typeface="Times New Roman" pitchFamily="18" charset="0"/>
              </a:rPr>
              <a:t> моніторингу</a:t>
            </a:r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uk-UA" sz="1800" dirty="0" err="1">
                <a:latin typeface="Times New Roman" pitchFamily="18" charset="0"/>
                <a:cs typeface="Times New Roman" pitchFamily="18" charset="0"/>
              </a:rPr>
              <a:t>метеопараметрів</a:t>
            </a:r>
            <a:r>
              <a:rPr lang="uk-UA" sz="1800" dirty="0">
                <a:latin typeface="Times New Roman" pitchFamily="18" charset="0"/>
                <a:cs typeface="Times New Roman" pitchFamily="18" charset="0"/>
              </a:rPr>
              <a:t> в САПР </a:t>
            </a:r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Proteus</a:t>
            </a:r>
            <a:r>
              <a:rPr lang="uk-UA" sz="1800" dirty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425196" lvl="0" indent="-342900" algn="just">
              <a:spcBef>
                <a:spcPts val="0"/>
              </a:spcBef>
              <a:buFont typeface="+mj-lt"/>
              <a:buAutoNum type="arabicPeriod"/>
            </a:pPr>
            <a:r>
              <a:rPr lang="uk-UA" sz="1800" dirty="0">
                <a:latin typeface="Times New Roman" pitchFamily="18" charset="0"/>
                <a:cs typeface="Times New Roman" pitchFamily="18" charset="0"/>
              </a:rPr>
              <a:t>Розробити алгоритм роботи </a:t>
            </a:r>
            <a:r>
              <a:rPr lang="uk-UA" sz="1800" dirty="0" err="1">
                <a:latin typeface="Times New Roman" pitchFamily="18" charset="0"/>
                <a:cs typeface="Times New Roman" pitchFamily="18" charset="0"/>
              </a:rPr>
              <a:t>мікроконтролерного</a:t>
            </a:r>
            <a:r>
              <a:rPr lang="uk-UA" sz="1800" dirty="0">
                <a:latin typeface="Times New Roman" pitchFamily="18" charset="0"/>
                <a:cs typeface="Times New Roman" pitchFamily="18" charset="0"/>
              </a:rPr>
              <a:t> пристрою моніторингу </a:t>
            </a:r>
            <a:r>
              <a:rPr lang="uk-UA" sz="1800" dirty="0" err="1">
                <a:latin typeface="Times New Roman" pitchFamily="18" charset="0"/>
                <a:cs typeface="Times New Roman" pitchFamily="18" charset="0"/>
              </a:rPr>
              <a:t>метеопараметрів</a:t>
            </a:r>
            <a:r>
              <a:rPr lang="uk-UA" sz="1800" dirty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425196" lvl="0" indent="-342900" algn="just">
              <a:spcBef>
                <a:spcPts val="0"/>
              </a:spcBef>
              <a:buFont typeface="+mj-lt"/>
              <a:buAutoNum type="arabicPeriod"/>
            </a:pPr>
            <a:r>
              <a:rPr lang="uk-UA" sz="1800" dirty="0">
                <a:latin typeface="Times New Roman" pitchFamily="18" charset="0"/>
                <a:cs typeface="Times New Roman" pitchFamily="18" charset="0"/>
              </a:rPr>
              <a:t>Створити програмний модуль роботи з цифровим сенсором тиску, температури і вологості </a:t>
            </a:r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BME</a:t>
            </a:r>
            <a:r>
              <a:rPr lang="ru-RU" sz="1800" dirty="0">
                <a:latin typeface="Times New Roman" pitchFamily="18" charset="0"/>
                <a:cs typeface="Times New Roman" pitchFamily="18" charset="0"/>
              </a:rPr>
              <a:t>280.</a:t>
            </a:r>
            <a:endParaRPr lang="uk-UA" sz="1800" dirty="0">
              <a:latin typeface="Times New Roman" pitchFamily="18" charset="0"/>
              <a:cs typeface="Times New Roman" pitchFamily="18" charset="0"/>
            </a:endParaRPr>
          </a:p>
          <a:p>
            <a:pPr marL="425196" lvl="0" indent="-342900" algn="just">
              <a:spcBef>
                <a:spcPts val="0"/>
              </a:spcBef>
              <a:buFont typeface="+mj-lt"/>
              <a:buAutoNum type="arabicPeriod"/>
            </a:pPr>
            <a:r>
              <a:rPr lang="uk-UA" sz="1800" dirty="0">
                <a:latin typeface="Times New Roman" pitchFamily="18" charset="0"/>
                <a:cs typeface="Times New Roman" pitchFamily="18" charset="0"/>
              </a:rPr>
              <a:t>Створити програмний модуль роботи з </a:t>
            </a:r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Wi</a:t>
            </a:r>
            <a:r>
              <a:rPr lang="uk-UA" sz="1800" dirty="0">
                <a:latin typeface="Times New Roman" pitchFamily="18" charset="0"/>
                <a:cs typeface="Times New Roman" pitchFamily="18" charset="0"/>
              </a:rPr>
              <a:t>-</a:t>
            </a:r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Fi</a:t>
            </a:r>
            <a:r>
              <a:rPr lang="uk-UA" sz="1800" dirty="0">
                <a:latin typeface="Times New Roman" pitchFamily="18" charset="0"/>
                <a:cs typeface="Times New Roman" pitchFamily="18" charset="0"/>
              </a:rPr>
              <a:t> модулем ESP-01</a:t>
            </a:r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uk-UA" sz="1800" dirty="0">
                <a:latin typeface="Times New Roman" pitchFamily="18" charset="0"/>
                <a:cs typeface="Times New Roman" pitchFamily="18" charset="0"/>
              </a:rPr>
              <a:t>ESP8266.</a:t>
            </a:r>
          </a:p>
          <a:p>
            <a:pPr marL="425196" lvl="0" indent="-342900" algn="just">
              <a:spcBef>
                <a:spcPts val="0"/>
              </a:spcBef>
              <a:buFont typeface="+mj-lt"/>
              <a:buAutoNum type="arabicPeriod"/>
            </a:pPr>
            <a:r>
              <a:rPr lang="uk-UA" sz="1800" dirty="0">
                <a:latin typeface="Times New Roman" pitchFamily="18" charset="0"/>
                <a:cs typeface="Times New Roman" pitchFamily="18" charset="0"/>
              </a:rPr>
              <a:t>Створити ПЗ </a:t>
            </a:r>
            <a:r>
              <a:rPr lang="uk-UA" sz="1800" dirty="0" err="1">
                <a:latin typeface="Times New Roman" pitchFamily="18" charset="0"/>
                <a:cs typeface="Times New Roman" pitchFamily="18" charset="0"/>
              </a:rPr>
              <a:t>мікроконтролерного</a:t>
            </a:r>
            <a:r>
              <a:rPr lang="uk-UA" sz="1800" dirty="0">
                <a:latin typeface="Times New Roman" pitchFamily="18" charset="0"/>
                <a:cs typeface="Times New Roman" pitchFamily="18" charset="0"/>
              </a:rPr>
              <a:t> пристрою для комунікації з </a:t>
            </a:r>
            <a:r>
              <a:rPr lang="en-US" sz="1800" dirty="0" err="1">
                <a:latin typeface="Times New Roman" pitchFamily="18" charset="0"/>
                <a:cs typeface="Times New Roman" pitchFamily="18" charset="0"/>
              </a:rPr>
              <a:t>IoT</a:t>
            </a:r>
            <a:r>
              <a:rPr lang="uk-UA" sz="1800" dirty="0">
                <a:latin typeface="Times New Roman" pitchFamily="18" charset="0"/>
                <a:cs typeface="Times New Roman" pitchFamily="18" charset="0"/>
              </a:rPr>
              <a:t>-</a:t>
            </a:r>
            <a:r>
              <a:rPr lang="ru-RU" sz="1800" dirty="0" err="1">
                <a:latin typeface="Times New Roman" pitchFamily="18" charset="0"/>
                <a:cs typeface="Times New Roman" pitchFamily="18" charset="0"/>
              </a:rPr>
              <a:t>сервісами</a:t>
            </a:r>
            <a:r>
              <a:rPr lang="ru-RU" sz="1800" dirty="0">
                <a:latin typeface="Times New Roman" pitchFamily="18" charset="0"/>
                <a:cs typeface="Times New Roman" pitchFamily="18" charset="0"/>
              </a:rPr>
              <a:t> та серверами, </a:t>
            </a:r>
            <a:r>
              <a:rPr lang="ru-RU" sz="1800" dirty="0" err="1">
                <a:latin typeface="Times New Roman" pitchFamily="18" charset="0"/>
                <a:cs typeface="Times New Roman" pitchFamily="18" charset="0"/>
              </a:rPr>
              <a:t>що</a:t>
            </a:r>
            <a:r>
              <a:rPr lang="ru-RU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800" dirty="0" err="1">
                <a:latin typeface="Times New Roman" pitchFamily="18" charset="0"/>
                <a:cs typeface="Times New Roman" pitchFamily="18" charset="0"/>
              </a:rPr>
              <a:t>підтримують</a:t>
            </a:r>
            <a:r>
              <a:rPr lang="ru-RU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uk-UA" sz="1800" dirty="0">
                <a:latin typeface="Times New Roman" pitchFamily="18" charset="0"/>
                <a:cs typeface="Times New Roman" pitchFamily="18" charset="0"/>
              </a:rPr>
              <a:t>протокол </a:t>
            </a:r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MQTT</a:t>
            </a:r>
            <a:r>
              <a:rPr lang="uk-UA" sz="1800" dirty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425196" lvl="0" indent="-342900" algn="just">
              <a:spcBef>
                <a:spcPts val="0"/>
              </a:spcBef>
              <a:buFont typeface="+mj-lt"/>
              <a:buAutoNum type="arabicPeriod"/>
            </a:pPr>
            <a:r>
              <a:rPr lang="uk-UA" sz="1800" dirty="0">
                <a:latin typeface="Times New Roman" pitchFamily="18" charset="0"/>
                <a:cs typeface="Times New Roman" pitchFamily="18" charset="0"/>
              </a:rPr>
              <a:t>Створити ПЗ </a:t>
            </a:r>
            <a:r>
              <a:rPr lang="uk-UA" sz="1800" dirty="0" err="1">
                <a:latin typeface="Times New Roman" pitchFamily="18" charset="0"/>
                <a:cs typeface="Times New Roman" pitchFamily="18" charset="0"/>
              </a:rPr>
              <a:t>мікроконтролерного</a:t>
            </a:r>
            <a:r>
              <a:rPr lang="uk-UA" sz="1800" dirty="0">
                <a:latin typeface="Times New Roman" pitchFamily="18" charset="0"/>
                <a:cs typeface="Times New Roman" pitchFamily="18" charset="0"/>
              </a:rPr>
              <a:t> пристрою для комунікації з </a:t>
            </a:r>
            <a:r>
              <a:rPr lang="en-US" sz="1800" dirty="0" err="1">
                <a:latin typeface="Times New Roman" pitchFamily="18" charset="0"/>
                <a:cs typeface="Times New Roman" pitchFamily="18" charset="0"/>
              </a:rPr>
              <a:t>IoT</a:t>
            </a:r>
            <a:r>
              <a:rPr lang="ru-RU" sz="1800" dirty="0">
                <a:latin typeface="Times New Roman" pitchFamily="18" charset="0"/>
                <a:cs typeface="Times New Roman" pitchFamily="18" charset="0"/>
              </a:rPr>
              <a:t> платформою</a:t>
            </a:r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800" dirty="0" err="1">
                <a:latin typeface="Times New Roman" pitchFamily="18" charset="0"/>
                <a:cs typeface="Times New Roman" pitchFamily="18" charset="0"/>
              </a:rPr>
              <a:t>ThingsBoard</a:t>
            </a:r>
            <a:r>
              <a:rPr lang="ru-RU" sz="1800" dirty="0">
                <a:latin typeface="Times New Roman" pitchFamily="18" charset="0"/>
                <a:cs typeface="Times New Roman" pitchFamily="18" charset="0"/>
              </a:rPr>
              <a:t> і </a:t>
            </a:r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MQTT</a:t>
            </a:r>
            <a:r>
              <a:rPr lang="uk-UA" sz="1800" dirty="0">
                <a:latin typeface="Times New Roman" pitchFamily="18" charset="0"/>
                <a:cs typeface="Times New Roman" pitchFamily="18" charset="0"/>
              </a:rPr>
              <a:t>-</a:t>
            </a:r>
            <a:r>
              <a:rPr lang="ru-RU" sz="1800" dirty="0">
                <a:latin typeface="Times New Roman" pitchFamily="18" charset="0"/>
                <a:cs typeface="Times New Roman" pitchFamily="18" charset="0"/>
              </a:rPr>
              <a:t>брокером </a:t>
            </a:r>
            <a:r>
              <a:rPr lang="en-US" sz="1800" dirty="0" err="1">
                <a:latin typeface="Times New Roman" pitchFamily="18" charset="0"/>
                <a:cs typeface="Times New Roman" pitchFamily="18" charset="0"/>
              </a:rPr>
              <a:t>Mosquitto</a:t>
            </a:r>
            <a:r>
              <a:rPr lang="ru-RU" sz="1800" dirty="0">
                <a:latin typeface="Times New Roman" pitchFamily="18" charset="0"/>
                <a:cs typeface="Times New Roman" pitchFamily="18" charset="0"/>
              </a:rPr>
              <a:t>.</a:t>
            </a:r>
            <a:endParaRPr lang="uk-UA" sz="1800" dirty="0">
              <a:latin typeface="Times New Roman" pitchFamily="18" charset="0"/>
              <a:cs typeface="Times New Roman" pitchFamily="18" charset="0"/>
            </a:endParaRPr>
          </a:p>
          <a:p>
            <a:pPr marL="425196" lvl="0" indent="-342900" algn="just">
              <a:spcBef>
                <a:spcPts val="0"/>
              </a:spcBef>
              <a:buFont typeface="+mj-lt"/>
              <a:buAutoNum type="arabicPeriod"/>
            </a:pPr>
            <a:r>
              <a:rPr lang="uk-UA" sz="1800" dirty="0">
                <a:latin typeface="Times New Roman" pitchFamily="18" charset="0"/>
                <a:cs typeface="Times New Roman" pitchFamily="18" charset="0"/>
              </a:rPr>
              <a:t>Створити панель візуалізації метеоданих отриманих з </a:t>
            </a:r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MQTT</a:t>
            </a:r>
            <a:r>
              <a:rPr lang="uk-UA" sz="1800" dirty="0" err="1">
                <a:latin typeface="Times New Roman" pitchFamily="18" charset="0"/>
                <a:cs typeface="Times New Roman" pitchFamily="18" charset="0"/>
              </a:rPr>
              <a:t>-брокера</a:t>
            </a:r>
            <a:r>
              <a:rPr lang="uk-UA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800" dirty="0" err="1">
                <a:latin typeface="Times New Roman" pitchFamily="18" charset="0"/>
                <a:cs typeface="Times New Roman" pitchFamily="18" charset="0"/>
              </a:rPr>
              <a:t>Mosquitto</a:t>
            </a:r>
            <a:r>
              <a:rPr lang="uk-UA" sz="1800" dirty="0">
                <a:latin typeface="Times New Roman" pitchFamily="18" charset="0"/>
                <a:cs typeface="Times New Roman" pitchFamily="18" charset="0"/>
              </a:rPr>
              <a:t> засобами </a:t>
            </a:r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Node</a:t>
            </a:r>
            <a:r>
              <a:rPr lang="uk-UA" sz="1800" dirty="0">
                <a:latin typeface="Times New Roman" pitchFamily="18" charset="0"/>
                <a:cs typeface="Times New Roman" pitchFamily="18" charset="0"/>
              </a:rPr>
              <a:t>-</a:t>
            </a:r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RED</a:t>
            </a:r>
            <a:r>
              <a:rPr lang="uk-UA" sz="1800" dirty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425196" lvl="0" indent="-342900" algn="just">
              <a:spcBef>
                <a:spcPts val="0"/>
              </a:spcBef>
              <a:buFont typeface="+mj-lt"/>
              <a:buAutoNum type="arabicPeriod"/>
            </a:pPr>
            <a:r>
              <a:rPr lang="uk-UA" sz="1800" dirty="0">
                <a:latin typeface="Times New Roman" pitchFamily="18" charset="0"/>
                <a:cs typeface="Times New Roman" pitchFamily="18" charset="0"/>
              </a:rPr>
              <a:t>Провести моделювання та дослідження макету </a:t>
            </a:r>
            <a:r>
              <a:rPr lang="en-US" sz="1800" dirty="0" err="1">
                <a:latin typeface="Times New Roman" pitchFamily="18" charset="0"/>
                <a:cs typeface="Times New Roman" pitchFamily="18" charset="0"/>
              </a:rPr>
              <a:t>IoT</a:t>
            </a:r>
            <a:r>
              <a:rPr lang="uk-UA" sz="1800" dirty="0" err="1">
                <a:latin typeface="Times New Roman" pitchFamily="18" charset="0"/>
                <a:cs typeface="Times New Roman" pitchFamily="18" charset="0"/>
              </a:rPr>
              <a:t>-системи</a:t>
            </a:r>
            <a:r>
              <a:rPr lang="uk-UA" sz="1800" dirty="0">
                <a:latin typeface="Times New Roman" pitchFamily="18" charset="0"/>
                <a:cs typeface="Times New Roman" pitchFamily="18" charset="0"/>
              </a:rPr>
              <a:t> моніторингу </a:t>
            </a:r>
            <a:r>
              <a:rPr lang="uk-UA" sz="1800" dirty="0" err="1">
                <a:latin typeface="Times New Roman" pitchFamily="18" charset="0"/>
                <a:cs typeface="Times New Roman" pitchFamily="18" charset="0"/>
              </a:rPr>
              <a:t>метеопараметрів</a:t>
            </a:r>
            <a:r>
              <a:rPr lang="uk-UA" sz="1800" dirty="0">
                <a:latin typeface="Times New Roman" pitchFamily="18" charset="0"/>
                <a:cs typeface="Times New Roman" pitchFamily="18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651855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71600" y="-27384"/>
            <a:ext cx="8136904" cy="648072"/>
          </a:xfrm>
        </p:spPr>
        <p:txBody>
          <a:bodyPr>
            <a:noAutofit/>
          </a:bodyPr>
          <a:lstStyle/>
          <a:p>
            <a:pPr algn="ctr"/>
            <a:r>
              <a:rPr lang="uk-UA" sz="2400" b="1" dirty="0">
                <a:solidFill>
                  <a:srgbClr val="002060"/>
                </a:solidFill>
                <a:effectLst/>
                <a:latin typeface="Times New Roman" pitchFamily="18" charset="0"/>
                <a:cs typeface="Times New Roman" pitchFamily="18" charset="0"/>
              </a:rPr>
              <a:t>Цифровий сенсор тиску, температури і вологості </a:t>
            </a:r>
            <a:r>
              <a:rPr lang="en-US" sz="2400" b="1" dirty="0">
                <a:solidFill>
                  <a:srgbClr val="002060"/>
                </a:solidFill>
                <a:effectLst/>
                <a:latin typeface="Times New Roman" pitchFamily="18" charset="0"/>
                <a:cs typeface="Times New Roman" pitchFamily="18" charset="0"/>
              </a:rPr>
              <a:t>BME280</a:t>
            </a:r>
            <a:endParaRPr lang="uk-UA" sz="2400" b="1" dirty="0">
              <a:solidFill>
                <a:srgbClr val="002060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Прямокутник 2"/>
          <p:cNvSpPr/>
          <p:nvPr/>
        </p:nvSpPr>
        <p:spPr>
          <a:xfrm>
            <a:off x="1043608" y="548680"/>
            <a:ext cx="7920880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uk-UA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Модуль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BME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280 </a:t>
            </a:r>
            <a:r>
              <a:rPr lang="ru-RU" dirty="0" err="1">
                <a:latin typeface="Times New Roman" pitchFamily="18" charset="0"/>
                <a:cs typeface="Times New Roman" pitchFamily="18" charset="0"/>
              </a:rPr>
              <a:t>призначений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 для </a:t>
            </a:r>
            <a:r>
              <a:rPr lang="ru-RU" dirty="0" err="1">
                <a:latin typeface="Times New Roman" pitchFamily="18" charset="0"/>
                <a:cs typeface="Times New Roman" pitchFamily="18" charset="0"/>
              </a:rPr>
              <a:t>вимірювання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 атмосферного </a:t>
            </a:r>
            <a:r>
              <a:rPr lang="ru-RU" dirty="0" err="1">
                <a:latin typeface="Times New Roman" pitchFamily="18" charset="0"/>
                <a:cs typeface="Times New Roman" pitchFamily="18" charset="0"/>
              </a:rPr>
              <a:t>тиску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ru-RU" dirty="0" err="1">
                <a:latin typeface="Times New Roman" pitchFamily="18" charset="0"/>
                <a:cs typeface="Times New Roman" pitchFamily="18" charset="0"/>
              </a:rPr>
              <a:t>температури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 і </a:t>
            </a:r>
            <a:r>
              <a:rPr lang="ru-RU" dirty="0" err="1">
                <a:latin typeface="Times New Roman" pitchFamily="18" charset="0"/>
                <a:cs typeface="Times New Roman" pitchFamily="18" charset="0"/>
              </a:rPr>
              <a:t>вологості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ru-RU" dirty="0" err="1">
                <a:latin typeface="Times New Roman" pitchFamily="18" charset="0"/>
                <a:cs typeface="Times New Roman" pitchFamily="18" charset="0"/>
              </a:rPr>
              <a:t>Це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>
                <a:latin typeface="Times New Roman" pitchFamily="18" charset="0"/>
                <a:cs typeface="Times New Roman" pitchFamily="18" charset="0"/>
              </a:rPr>
              <a:t>черговий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 сенсор </a:t>
            </a:r>
            <a:r>
              <a:rPr lang="ru-RU" dirty="0" err="1">
                <a:latin typeface="Times New Roman" pitchFamily="18" charset="0"/>
                <a:cs typeface="Times New Roman" pitchFamily="18" charset="0"/>
              </a:rPr>
              <a:t>тиску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>
                <a:latin typeface="Times New Roman" pitchFamily="18" charset="0"/>
                <a:cs typeface="Times New Roman" pitchFamily="18" charset="0"/>
              </a:rPr>
              <a:t>фірми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Bosch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Sensortec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 для </a:t>
            </a:r>
            <a:r>
              <a:rPr lang="ru-RU" dirty="0" err="1">
                <a:latin typeface="Times New Roman" pitchFamily="18" charset="0"/>
                <a:cs typeface="Times New Roman" pitchFamily="18" charset="0"/>
              </a:rPr>
              <a:t>вимірювання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 атмосферного </a:t>
            </a:r>
            <a:r>
              <a:rPr lang="ru-RU" dirty="0" err="1">
                <a:latin typeface="Times New Roman" pitchFamily="18" charset="0"/>
                <a:cs typeface="Times New Roman" pitchFamily="18" charset="0"/>
              </a:rPr>
              <a:t>тиску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 і </a:t>
            </a:r>
            <a:r>
              <a:rPr lang="ru-RU" dirty="0" err="1">
                <a:latin typeface="Times New Roman" pitchFamily="18" charset="0"/>
                <a:cs typeface="Times New Roman" pitchFamily="18" charset="0"/>
              </a:rPr>
              <a:t>температури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. У </a:t>
            </a:r>
            <a:r>
              <a:rPr lang="ru-RU" dirty="0" err="1">
                <a:latin typeface="Times New Roman" pitchFamily="18" charset="0"/>
                <a:cs typeface="Times New Roman" pitchFamily="18" charset="0"/>
              </a:rPr>
              <a:t>порівнянні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 з першими сенсорами </a:t>
            </a:r>
            <a:r>
              <a:rPr lang="ru-RU" dirty="0" err="1">
                <a:latin typeface="Times New Roman" pitchFamily="18" charset="0"/>
                <a:cs typeface="Times New Roman" pitchFamily="18" charset="0"/>
              </a:rPr>
              <a:t>серії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 (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BMP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085 і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BMP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180) </a:t>
            </a:r>
            <a:r>
              <a:rPr lang="ru-RU" dirty="0" err="1">
                <a:latin typeface="Times New Roman" pitchFamily="18" charset="0"/>
                <a:cs typeface="Times New Roman" pitchFamily="18" charset="0"/>
              </a:rPr>
              <a:t>він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>
                <a:latin typeface="Times New Roman" pitchFamily="18" charset="0"/>
                <a:cs typeface="Times New Roman" pitchFamily="18" charset="0"/>
              </a:rPr>
              <a:t>має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>
                <a:latin typeface="Times New Roman" pitchFamily="18" charset="0"/>
                <a:cs typeface="Times New Roman" pitchFamily="18" charset="0"/>
              </a:rPr>
              <a:t>кращі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 характеристики та </a:t>
            </a:r>
            <a:r>
              <a:rPr lang="ru-RU" dirty="0" err="1">
                <a:latin typeface="Times New Roman" pitchFamily="18" charset="0"/>
                <a:cs typeface="Times New Roman" pitchFamily="18" charset="0"/>
              </a:rPr>
              <a:t>менші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>
                <a:latin typeface="Times New Roman" pitchFamily="18" charset="0"/>
                <a:cs typeface="Times New Roman" pitchFamily="18" charset="0"/>
              </a:rPr>
              <a:t>розміри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ru-RU" dirty="0" err="1">
                <a:latin typeface="Times New Roman" pitchFamily="18" charset="0"/>
                <a:cs typeface="Times New Roman" pitchFamily="18" charset="0"/>
              </a:rPr>
              <a:t>Відмін</a:t>
            </a:r>
            <a:r>
              <a:rPr lang="uk-UA" dirty="0">
                <a:latin typeface="Times New Roman" pitchFamily="18" charset="0"/>
                <a:cs typeface="Times New Roman" pitchFamily="18" charset="0"/>
              </a:rPr>
              <a:t>н</a:t>
            </a:r>
            <a:r>
              <a:rPr lang="ru-RU" dirty="0" err="1">
                <a:latin typeface="Times New Roman" pitchFamily="18" charset="0"/>
                <a:cs typeface="Times New Roman" pitchFamily="18" charset="0"/>
              </a:rPr>
              <a:t>ість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>
                <a:latin typeface="Times New Roman" pitchFamily="18" charset="0"/>
                <a:cs typeface="Times New Roman" pitchFamily="18" charset="0"/>
              </a:rPr>
              <a:t>від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 сенсора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BMP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280 – </a:t>
            </a:r>
            <a:r>
              <a:rPr lang="ru-RU" dirty="0" err="1">
                <a:latin typeface="Times New Roman" pitchFamily="18" charset="0"/>
                <a:cs typeface="Times New Roman" pitchFamily="18" charset="0"/>
              </a:rPr>
              <a:t>це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>
                <a:latin typeface="Times New Roman" pitchFamily="18" charset="0"/>
                <a:cs typeface="Times New Roman" pitchFamily="18" charset="0"/>
              </a:rPr>
              <a:t>наявність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>
                <a:latin typeface="Times New Roman" pitchFamily="18" charset="0"/>
                <a:cs typeface="Times New Roman" pitchFamily="18" charset="0"/>
              </a:rPr>
              <a:t>гігрометра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ru-RU" dirty="0" err="1">
                <a:latin typeface="Times New Roman" pitchFamily="18" charset="0"/>
                <a:cs typeface="Times New Roman" pitchFamily="18" charset="0"/>
              </a:rPr>
              <a:t>що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>
                <a:latin typeface="Times New Roman" pitchFamily="18" charset="0"/>
                <a:cs typeface="Times New Roman" pitchFamily="18" charset="0"/>
              </a:rPr>
              <a:t>дозволяє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>
                <a:latin typeface="Times New Roman" pitchFamily="18" charset="0"/>
                <a:cs typeface="Times New Roman" pitchFamily="18" charset="0"/>
              </a:rPr>
              <a:t>вимірювати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>
                <a:latin typeface="Times New Roman" pitchFamily="18" charset="0"/>
                <a:cs typeface="Times New Roman" pitchFamily="18" charset="0"/>
              </a:rPr>
              <a:t>відносну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>
                <a:latin typeface="Times New Roman" pitchFamily="18" charset="0"/>
                <a:cs typeface="Times New Roman" pitchFamily="18" charset="0"/>
              </a:rPr>
              <a:t>вологість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>
                <a:latin typeface="Times New Roman" pitchFamily="18" charset="0"/>
                <a:cs typeface="Times New Roman" pitchFamily="18" charset="0"/>
              </a:rPr>
              <a:t>повітря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 і </a:t>
            </a:r>
            <a:r>
              <a:rPr lang="ru-RU" dirty="0" err="1">
                <a:latin typeface="Times New Roman" pitchFamily="18" charset="0"/>
                <a:cs typeface="Times New Roman" pitchFamily="18" charset="0"/>
              </a:rPr>
              <a:t>створити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 на </a:t>
            </a:r>
            <a:r>
              <a:rPr lang="ru-RU" dirty="0" err="1">
                <a:latin typeface="Times New Roman" pitchFamily="18" charset="0"/>
                <a:cs typeface="Times New Roman" pitchFamily="18" charset="0"/>
              </a:rPr>
              <a:t>ньому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>
                <a:latin typeface="Times New Roman" pitchFamily="18" charset="0"/>
                <a:cs typeface="Times New Roman" pitchFamily="18" charset="0"/>
              </a:rPr>
              <a:t>портативну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>
                <a:latin typeface="Times New Roman" pitchFamily="18" charset="0"/>
                <a:cs typeface="Times New Roman" pitchFamily="18" charset="0"/>
              </a:rPr>
              <a:t>метеостанцію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.</a:t>
            </a:r>
            <a:endParaRPr lang="uk-UA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b="1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uk-UA" b="1" dirty="0">
                <a:latin typeface="Times New Roman" pitchFamily="18" charset="0"/>
                <a:cs typeface="Times New Roman" pitchFamily="18" charset="0"/>
              </a:rPr>
              <a:t>Технічні </a:t>
            </a:r>
            <a:r>
              <a:rPr lang="ru-RU" b="1" dirty="0">
                <a:latin typeface="Times New Roman" pitchFamily="18" charset="0"/>
                <a:cs typeface="Times New Roman" pitchFamily="18" charset="0"/>
              </a:rPr>
              <a:t>характеристики сенсора 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BME280</a:t>
            </a:r>
            <a:r>
              <a:rPr lang="ru-RU" b="1" dirty="0">
                <a:latin typeface="Times New Roman" pitchFamily="18" charset="0"/>
                <a:cs typeface="Times New Roman" pitchFamily="18" charset="0"/>
              </a:rPr>
              <a:t>: </a:t>
            </a:r>
            <a:endParaRPr lang="uk-UA" dirty="0">
              <a:latin typeface="Times New Roman" pitchFamily="18" charset="0"/>
              <a:cs typeface="Times New Roman" pitchFamily="18" charset="0"/>
            </a:endParaRPr>
          </a:p>
          <a:p>
            <a:pPr marL="285750" lvl="0" indent="-285750">
              <a:buFont typeface="Wingdings" pitchFamily="2" charset="2"/>
              <a:buChar char="q"/>
            </a:pPr>
            <a:r>
              <a:rPr lang="uk-UA" dirty="0">
                <a:latin typeface="Times New Roman" pitchFamily="18" charset="0"/>
                <a:cs typeface="Times New Roman" pitchFamily="18" charset="0"/>
              </a:rPr>
              <a:t>інтерфейс підключення: SPI, I2C; </a:t>
            </a:r>
          </a:p>
          <a:p>
            <a:pPr marL="285750" lvl="0" indent="-285750">
              <a:buFont typeface="Wingdings" pitchFamily="2" charset="2"/>
              <a:buChar char="q"/>
            </a:pPr>
            <a:r>
              <a:rPr lang="uk-UA" dirty="0">
                <a:latin typeface="Times New Roman" pitchFamily="18" charset="0"/>
                <a:cs typeface="Times New Roman" pitchFamily="18" charset="0"/>
              </a:rPr>
              <a:t>напруга живлення: 3,3 В; </a:t>
            </a:r>
          </a:p>
          <a:p>
            <a:pPr marL="285750" lvl="0" indent="-285750">
              <a:buFont typeface="Wingdings" pitchFamily="2" charset="2"/>
              <a:buChar char="q"/>
            </a:pPr>
            <a:r>
              <a:rPr lang="uk-UA" dirty="0">
                <a:latin typeface="Times New Roman" pitchFamily="18" charset="0"/>
                <a:cs typeface="Times New Roman" pitchFamily="18" charset="0"/>
              </a:rPr>
              <a:t>діапазон вимірювання тиску: 300 – 1100 </a:t>
            </a:r>
            <a:r>
              <a:rPr lang="uk-UA" dirty="0" err="1">
                <a:latin typeface="Times New Roman" pitchFamily="18" charset="0"/>
                <a:cs typeface="Times New Roman" pitchFamily="18" charset="0"/>
              </a:rPr>
              <a:t>гПа</a:t>
            </a:r>
            <a:r>
              <a:rPr lang="uk-UA" dirty="0">
                <a:latin typeface="Times New Roman" pitchFamily="18" charset="0"/>
                <a:cs typeface="Times New Roman" pitchFamily="18" charset="0"/>
              </a:rPr>
              <a:t>; </a:t>
            </a:r>
          </a:p>
          <a:p>
            <a:pPr marL="285750" lvl="0" indent="-285750">
              <a:buFont typeface="Wingdings" pitchFamily="2" charset="2"/>
              <a:buChar char="q"/>
            </a:pPr>
            <a:r>
              <a:rPr lang="uk-UA" dirty="0">
                <a:latin typeface="Times New Roman" pitchFamily="18" charset="0"/>
                <a:cs typeface="Times New Roman" pitchFamily="18" charset="0"/>
              </a:rPr>
              <a:t>діапазон вимірювання температури: -40 - +85 °C; </a:t>
            </a:r>
          </a:p>
          <a:p>
            <a:pPr marL="285750" lvl="0" indent="-285750">
              <a:buFont typeface="Wingdings" pitchFamily="2" charset="2"/>
              <a:buChar char="q"/>
            </a:pPr>
            <a:r>
              <a:rPr lang="uk-UA" dirty="0">
                <a:latin typeface="Times New Roman" pitchFamily="18" charset="0"/>
                <a:cs typeface="Times New Roman" pitchFamily="18" charset="0"/>
              </a:rPr>
              <a:t>діапазон вимірювання вологості: 0 - 100 %; </a:t>
            </a:r>
          </a:p>
          <a:p>
            <a:pPr marL="285750" lvl="0" indent="-285750">
              <a:buFont typeface="Wingdings" pitchFamily="2" charset="2"/>
              <a:buChar char="q"/>
            </a:pPr>
            <a:r>
              <a:rPr lang="ru-RU" dirty="0" err="1">
                <a:latin typeface="Times New Roman" pitchFamily="18" charset="0"/>
                <a:cs typeface="Times New Roman" pitchFamily="18" charset="0"/>
              </a:rPr>
              <a:t>енергоспоживання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: режим </a:t>
            </a:r>
            <a:r>
              <a:rPr lang="ru-RU" dirty="0" err="1">
                <a:latin typeface="Times New Roman" pitchFamily="18" charset="0"/>
                <a:cs typeface="Times New Roman" pitchFamily="18" charset="0"/>
              </a:rPr>
              <a:t>вимірювань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 – 2,74 нА; в </a:t>
            </a:r>
            <a:r>
              <a:rPr lang="ru-RU" dirty="0" err="1">
                <a:latin typeface="Times New Roman" pitchFamily="18" charset="0"/>
                <a:cs typeface="Times New Roman" pitchFamily="18" charset="0"/>
              </a:rPr>
              <a:t>режимі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 сну: - 0,1 нА </a:t>
            </a:r>
            <a:endParaRPr lang="uk-UA" dirty="0">
              <a:latin typeface="Times New Roman" pitchFamily="18" charset="0"/>
              <a:cs typeface="Times New Roman" pitchFamily="18" charset="0"/>
            </a:endParaRPr>
          </a:p>
          <a:p>
            <a:pPr marL="285750" lvl="0" indent="-285750">
              <a:buFont typeface="Wingdings" pitchFamily="2" charset="2"/>
              <a:buChar char="q"/>
            </a:pPr>
            <a:r>
              <a:rPr lang="ru-RU" dirty="0" err="1">
                <a:latin typeface="Times New Roman" pitchFamily="18" charset="0"/>
                <a:cs typeface="Times New Roman" pitchFamily="18" charset="0"/>
              </a:rPr>
              <a:t>точність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>
                <a:latin typeface="Times New Roman" pitchFamily="18" charset="0"/>
                <a:cs typeface="Times New Roman" pitchFamily="18" charset="0"/>
              </a:rPr>
              <a:t>вимірювань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ru-RU" dirty="0" err="1">
                <a:latin typeface="Times New Roman" pitchFamily="18" charset="0"/>
                <a:cs typeface="Times New Roman" pitchFamily="18" charset="0"/>
              </a:rPr>
              <a:t>тиск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 – 0,01 </a:t>
            </a:r>
            <a:r>
              <a:rPr lang="ru-RU" dirty="0" err="1">
                <a:latin typeface="Times New Roman" pitchFamily="18" charset="0"/>
                <a:cs typeface="Times New Roman" pitchFamily="18" charset="0"/>
              </a:rPr>
              <a:t>гПа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 ( &lt; 10 см), температура – 0,01 °C, </a:t>
            </a:r>
            <a:r>
              <a:rPr lang="ru-RU" dirty="0" err="1">
                <a:latin typeface="Times New Roman" pitchFamily="18" charset="0"/>
                <a:cs typeface="Times New Roman" pitchFamily="18" charset="0"/>
              </a:rPr>
              <a:t>вологість</a:t>
            </a:r>
            <a:r>
              <a:rPr lang="ru-RU" dirty="0"/>
              <a:t> – 3 %.</a:t>
            </a:r>
            <a:endParaRPr lang="uk-UA" dirty="0"/>
          </a:p>
          <a:p>
            <a:pPr marL="285750" lvl="0" indent="-285750" algn="just">
              <a:buFont typeface="Wingdings" pitchFamily="2" charset="2"/>
              <a:buChar char="§"/>
            </a:pPr>
            <a:endParaRPr lang="uk-UA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123" name="Picture 3" descr="Картинки по запросу &quot;bme280&quot;&quot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01" b="7750"/>
          <a:stretch>
            <a:fillRect/>
          </a:stretch>
        </p:blipFill>
        <p:spPr bwMode="auto">
          <a:xfrm>
            <a:off x="3031604" y="4749845"/>
            <a:ext cx="2476500" cy="2114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4" name="Рисунок 4" descr="Опис : BME280 Chip On The Modul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863" y="4733641"/>
            <a:ext cx="3095625" cy="200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412251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03648" y="44624"/>
            <a:ext cx="6922459" cy="864096"/>
          </a:xfrm>
        </p:spPr>
        <p:txBody>
          <a:bodyPr>
            <a:noAutofit/>
          </a:bodyPr>
          <a:lstStyle/>
          <a:p>
            <a:pPr algn="ctr"/>
            <a:r>
              <a:rPr lang="uk-UA" sz="2400" b="1" dirty="0">
                <a:solidFill>
                  <a:srgbClr val="002060"/>
                </a:solidFill>
                <a:effectLst/>
                <a:latin typeface="Times New Roman" pitchFamily="18" charset="0"/>
                <a:cs typeface="Times New Roman" pitchFamily="18" charset="0"/>
              </a:rPr>
              <a:t>Схеми підключення до МК та узгодження рівнів 5-3,3 В  сенсора </a:t>
            </a:r>
            <a:r>
              <a:rPr lang="en-US" sz="2400" b="1" dirty="0">
                <a:solidFill>
                  <a:srgbClr val="002060"/>
                </a:solidFill>
                <a:effectLst/>
                <a:latin typeface="Times New Roman" pitchFamily="18" charset="0"/>
                <a:cs typeface="Times New Roman" pitchFamily="18" charset="0"/>
              </a:rPr>
              <a:t>BME280</a:t>
            </a:r>
            <a:r>
              <a:rPr lang="uk-UA" sz="2400" b="1" dirty="0">
                <a:solidFill>
                  <a:srgbClr val="002060"/>
                </a:solidFill>
                <a:effectLst/>
                <a:latin typeface="Times New Roman" pitchFamily="18" charset="0"/>
                <a:cs typeface="Times New Roman" pitchFamily="18" charset="0"/>
              </a:rPr>
              <a:t> по шині </a:t>
            </a:r>
            <a:r>
              <a:rPr lang="en-US" sz="2400" b="1" dirty="0">
                <a:solidFill>
                  <a:srgbClr val="002060"/>
                </a:solidFill>
                <a:effectLst/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2400" b="1" baseline="30000" dirty="0">
                <a:solidFill>
                  <a:srgbClr val="002060"/>
                </a:solidFill>
                <a:effectLst/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sz="2400" b="1" dirty="0">
                <a:solidFill>
                  <a:srgbClr val="002060"/>
                </a:solidFill>
                <a:effectLst/>
                <a:latin typeface="Times New Roman" pitchFamily="18" charset="0"/>
                <a:cs typeface="Times New Roman" pitchFamily="18" charset="0"/>
              </a:rPr>
              <a:t>C </a:t>
            </a:r>
            <a:endParaRPr lang="uk-UA" sz="2400" b="1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146" name="Рисунок 33" descr="Опис : http://ardu.net/483-thickbox_default/modul-bme280-datchik-davleniya-vlazhnosti-i-temperatury-i2c-bosch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32" t="13229" r="5157" b="12781"/>
          <a:stretch>
            <a:fillRect/>
          </a:stretch>
        </p:blipFill>
        <p:spPr bwMode="auto">
          <a:xfrm>
            <a:off x="1763688" y="1196752"/>
            <a:ext cx="6125044" cy="5040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363578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2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uk-UA"/>
          </a:p>
        </p:txBody>
      </p:sp>
      <p:sp>
        <p:nvSpPr>
          <p:cNvPr id="6" name="Заголовок 1"/>
          <p:cNvSpPr txBox="1">
            <a:spLocks/>
          </p:cNvSpPr>
          <p:nvPr/>
        </p:nvSpPr>
        <p:spPr>
          <a:xfrm>
            <a:off x="1043608" y="44624"/>
            <a:ext cx="7992888" cy="576064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300" kern="1200"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pPr algn="ctr"/>
            <a:r>
              <a:rPr lang="en-US" sz="2400" b="1" dirty="0">
                <a:solidFill>
                  <a:srgbClr val="002060"/>
                </a:solidFill>
                <a:effectLst/>
                <a:latin typeface="Times New Roman" pitchFamily="18" charset="0"/>
                <a:cs typeface="Times New Roman" pitchFamily="18" charset="0"/>
              </a:rPr>
              <a:t>Wi-Fi </a:t>
            </a:r>
            <a:r>
              <a:rPr lang="uk-UA" sz="2400" b="1" dirty="0">
                <a:solidFill>
                  <a:srgbClr val="002060"/>
                </a:solidFill>
                <a:effectLst/>
                <a:latin typeface="Times New Roman" pitchFamily="18" charset="0"/>
                <a:cs typeface="Times New Roman" pitchFamily="18" charset="0"/>
              </a:rPr>
              <a:t>модуль </a:t>
            </a:r>
            <a:r>
              <a:rPr lang="en-US" sz="2400" b="1" dirty="0">
                <a:solidFill>
                  <a:srgbClr val="002060"/>
                </a:solidFill>
                <a:effectLst/>
                <a:latin typeface="Times New Roman" pitchFamily="18" charset="0"/>
                <a:cs typeface="Times New Roman" pitchFamily="18" charset="0"/>
              </a:rPr>
              <a:t>ESP8266</a:t>
            </a:r>
            <a:endParaRPr lang="uk-UA" sz="2400" b="1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Прямокутник 4"/>
          <p:cNvSpPr/>
          <p:nvPr/>
        </p:nvSpPr>
        <p:spPr>
          <a:xfrm>
            <a:off x="1043608" y="548680"/>
            <a:ext cx="799288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ru-RU" dirty="0" err="1">
                <a:latin typeface="Times New Roman" pitchFamily="18" charset="0"/>
                <a:cs typeface="Times New Roman" pitchFamily="18" charset="0"/>
              </a:rPr>
              <a:t>Мініатюрний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 модуль на </a:t>
            </a:r>
            <a:r>
              <a:rPr lang="ru-RU" dirty="0" err="1">
                <a:latin typeface="Times New Roman" pitchFamily="18" charset="0"/>
                <a:cs typeface="Times New Roman" pitchFamily="18" charset="0"/>
              </a:rPr>
              <a:t>базі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>
                <a:latin typeface="Times New Roman" pitchFamily="18" charset="0"/>
                <a:cs typeface="Times New Roman" pitchFamily="18" charset="0"/>
              </a:rPr>
              <a:t>мікросхеми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ESBP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8266 з </a:t>
            </a:r>
            <a:r>
              <a:rPr lang="ru-RU" dirty="0" err="1">
                <a:latin typeface="Times New Roman" pitchFamily="18" charset="0"/>
                <a:cs typeface="Times New Roman" pitchFamily="18" charset="0"/>
              </a:rPr>
              <a:t>вбудованим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 стеком протоколу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TCP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/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IP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 і </a:t>
            </a:r>
            <a:r>
              <a:rPr lang="ru-RU" dirty="0" err="1">
                <a:latin typeface="Times New Roman" pitchFamily="18" charset="0"/>
                <a:cs typeface="Times New Roman" pitchFamily="18" charset="0"/>
              </a:rPr>
              <a:t>управлінням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AT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-командами. </a:t>
            </a:r>
            <a:r>
              <a:rPr lang="ru-RU" dirty="0" err="1">
                <a:latin typeface="Times New Roman" pitchFamily="18" charset="0"/>
                <a:cs typeface="Times New Roman" pitchFamily="18" charset="0"/>
              </a:rPr>
              <a:t>Чіп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>
                <a:latin typeface="Times New Roman" pitchFamily="18" charset="0"/>
                <a:cs typeface="Times New Roman" pitchFamily="18" charset="0"/>
              </a:rPr>
              <a:t>створений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 для </a:t>
            </a:r>
            <a:r>
              <a:rPr lang="ru-RU" dirty="0" err="1">
                <a:latin typeface="Times New Roman" pitchFamily="18" charset="0"/>
                <a:cs typeface="Times New Roman" pitchFamily="18" charset="0"/>
              </a:rPr>
              <a:t>використання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 в </a:t>
            </a:r>
            <a:r>
              <a:rPr lang="ru-RU" dirty="0" err="1">
                <a:latin typeface="Times New Roman" pitchFamily="18" charset="0"/>
                <a:cs typeface="Times New Roman" pitchFamily="18" charset="0"/>
              </a:rPr>
              <a:t>розумних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 розетках,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mesh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-мережах,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IP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-камерах, </a:t>
            </a:r>
            <a:r>
              <a:rPr lang="ru-RU" dirty="0" err="1">
                <a:latin typeface="Times New Roman" pitchFamily="18" charset="0"/>
                <a:cs typeface="Times New Roman" pitchFamily="18" charset="0"/>
              </a:rPr>
              <a:t>бездротових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 сенсорах, </a:t>
            </a:r>
            <a:r>
              <a:rPr lang="ru-RU" dirty="0" err="1">
                <a:latin typeface="Times New Roman" pitchFamily="18" charset="0"/>
                <a:cs typeface="Times New Roman" pitchFamily="18" charset="0"/>
              </a:rPr>
              <a:t>переносній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>
                <a:latin typeface="Times New Roman" pitchFamily="18" charset="0"/>
                <a:cs typeface="Times New Roman" pitchFamily="18" charset="0"/>
              </a:rPr>
              <a:t>електроніці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 і т.д. </a:t>
            </a:r>
            <a:r>
              <a:rPr lang="ru-RU" dirty="0" err="1">
                <a:latin typeface="Times New Roman" pitchFamily="18" charset="0"/>
                <a:cs typeface="Times New Roman" pitchFamily="18" charset="0"/>
              </a:rPr>
              <a:t>Передбачено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 два </a:t>
            </a:r>
            <a:r>
              <a:rPr lang="ru-RU" dirty="0" err="1">
                <a:latin typeface="Times New Roman" pitchFamily="18" charset="0"/>
                <a:cs typeface="Times New Roman" pitchFamily="18" charset="0"/>
              </a:rPr>
              <a:t>варіанти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>
                <a:latin typeface="Times New Roman" pitchFamily="18" charset="0"/>
                <a:cs typeface="Times New Roman" pitchFamily="18" charset="0"/>
              </a:rPr>
              <a:t>використання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>
                <a:latin typeface="Times New Roman" pitchFamily="18" charset="0"/>
                <a:cs typeface="Times New Roman" pitchFamily="18" charset="0"/>
              </a:rPr>
              <a:t>чіпа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: 1) </a:t>
            </a:r>
            <a:r>
              <a:rPr lang="ru-RU" dirty="0" err="1">
                <a:latin typeface="Times New Roman" pitchFamily="18" charset="0"/>
                <a:cs typeface="Times New Roman" pitchFamily="18" charset="0"/>
              </a:rPr>
              <a:t>міст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 UART-WIFI, коли модуль ESP8266 </a:t>
            </a:r>
            <a:r>
              <a:rPr lang="ru-RU" dirty="0" err="1">
                <a:latin typeface="Times New Roman" pitchFamily="18" charset="0"/>
                <a:cs typeface="Times New Roman" pitchFamily="18" charset="0"/>
              </a:rPr>
              <a:t>підключається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 до </a:t>
            </a:r>
            <a:r>
              <a:rPr lang="ru-RU" dirty="0" err="1">
                <a:latin typeface="Times New Roman" pitchFamily="18" charset="0"/>
                <a:cs typeface="Times New Roman" pitchFamily="18" charset="0"/>
              </a:rPr>
              <a:t>існуючого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>
                <a:latin typeface="Times New Roman" pitchFamily="18" charset="0"/>
                <a:cs typeface="Times New Roman" pitchFamily="18" charset="0"/>
              </a:rPr>
              <a:t>рішення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 на </a:t>
            </a:r>
            <a:r>
              <a:rPr lang="ru-RU" dirty="0" err="1">
                <a:latin typeface="Times New Roman" pitchFamily="18" charset="0"/>
                <a:cs typeface="Times New Roman" pitchFamily="18" charset="0"/>
              </a:rPr>
              <a:t>базі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 будь-</a:t>
            </a:r>
            <a:r>
              <a:rPr lang="ru-RU" dirty="0" err="1">
                <a:latin typeface="Times New Roman" pitchFamily="18" charset="0"/>
                <a:cs typeface="Times New Roman" pitchFamily="18" charset="0"/>
              </a:rPr>
              <a:t>якого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>
                <a:latin typeface="Times New Roman" pitchFamily="18" charset="0"/>
                <a:cs typeface="Times New Roman" pitchFamily="18" charset="0"/>
              </a:rPr>
              <a:t>іншого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 МК і </a:t>
            </a:r>
            <a:r>
              <a:rPr lang="ru-RU" dirty="0" err="1">
                <a:latin typeface="Times New Roman" pitchFamily="18" charset="0"/>
                <a:cs typeface="Times New Roman" pitchFamily="18" charset="0"/>
              </a:rPr>
              <a:t>управляється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AT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-командами; 2) </a:t>
            </a:r>
            <a:r>
              <a:rPr lang="ru-RU" dirty="0" err="1">
                <a:latin typeface="Times New Roman" pitchFamily="18" charset="0"/>
                <a:cs typeface="Times New Roman" pitchFamily="18" charset="0"/>
              </a:rPr>
              <a:t>реалізуючи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>
                <a:latin typeface="Times New Roman" pitchFamily="18" charset="0"/>
                <a:cs typeface="Times New Roman" pitchFamily="18" charset="0"/>
              </a:rPr>
              <a:t>нове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>
                <a:latin typeface="Times New Roman" pitchFamily="18" charset="0"/>
                <a:cs typeface="Times New Roman" pitchFamily="18" charset="0"/>
              </a:rPr>
              <a:t>рішення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ru-RU" dirty="0" err="1">
                <a:latin typeface="Times New Roman" pitchFamily="18" charset="0"/>
                <a:cs typeface="Times New Roman" pitchFamily="18" charset="0"/>
              </a:rPr>
              <a:t>що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>
                <a:latin typeface="Times New Roman" pitchFamily="18" charset="0"/>
                <a:cs typeface="Times New Roman" pitchFamily="18" charset="0"/>
              </a:rPr>
              <a:t>використовує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 сам </a:t>
            </a:r>
            <a:r>
              <a:rPr lang="ru-RU" dirty="0" err="1">
                <a:latin typeface="Times New Roman" pitchFamily="18" charset="0"/>
                <a:cs typeface="Times New Roman" pitchFamily="18" charset="0"/>
              </a:rPr>
              <a:t>чіп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ESP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8266 в </a:t>
            </a:r>
            <a:r>
              <a:rPr lang="ru-RU" dirty="0" err="1">
                <a:latin typeface="Times New Roman" pitchFamily="18" charset="0"/>
                <a:cs typeface="Times New Roman" pitchFamily="18" charset="0"/>
              </a:rPr>
              <a:t>якості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>
                <a:latin typeface="Times New Roman" pitchFamily="18" charset="0"/>
                <a:cs typeface="Times New Roman" pitchFamily="18" charset="0"/>
              </a:rPr>
              <a:t>керуючого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>
                <a:latin typeface="Times New Roman" pitchFamily="18" charset="0"/>
                <a:cs typeface="Times New Roman" pitchFamily="18" charset="0"/>
              </a:rPr>
              <a:t>мікроконтролера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. </a:t>
            </a:r>
            <a:endParaRPr lang="uk-UA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Прямокутник 6"/>
          <p:cNvSpPr/>
          <p:nvPr/>
        </p:nvSpPr>
        <p:spPr>
          <a:xfrm>
            <a:off x="1043608" y="2780928"/>
            <a:ext cx="5256584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uk-UA" b="1" dirty="0">
                <a:latin typeface="Times New Roman" pitchFamily="18" charset="0"/>
                <a:cs typeface="Times New Roman" pitchFamily="18" charset="0"/>
              </a:rPr>
              <a:t>Характеристики:</a:t>
            </a:r>
            <a:endParaRPr lang="uk-UA" dirty="0">
              <a:latin typeface="Times New Roman" pitchFamily="18" charset="0"/>
              <a:cs typeface="Times New Roman" pitchFamily="18" charset="0"/>
            </a:endParaRPr>
          </a:p>
          <a:p>
            <a:pPr marL="285750" lvl="0" indent="-285750">
              <a:buFont typeface="Arial" pitchFamily="34" charset="0"/>
              <a:buChar char="•"/>
            </a:pPr>
            <a:r>
              <a:rPr lang="ru-RU" dirty="0" err="1">
                <a:latin typeface="Times New Roman" pitchFamily="18" charset="0"/>
                <a:cs typeface="Times New Roman" pitchFamily="18" charset="0"/>
              </a:rPr>
              <a:t>Підтримка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>
                <a:latin typeface="Times New Roman" pitchFamily="18" charset="0"/>
                <a:cs typeface="Times New Roman" pitchFamily="18" charset="0"/>
              </a:rPr>
              <a:t>Wi</a:t>
            </a:r>
            <a:r>
              <a:rPr lang="uk-UA" dirty="0">
                <a:latin typeface="Times New Roman" pitchFamily="18" charset="0"/>
                <a:cs typeface="Times New Roman" pitchFamily="18" charset="0"/>
              </a:rPr>
              <a:t>-</a:t>
            </a:r>
            <a:r>
              <a:rPr lang="ru-RU" dirty="0" err="1">
                <a:latin typeface="Times New Roman" pitchFamily="18" charset="0"/>
                <a:cs typeface="Times New Roman" pitchFamily="18" charset="0"/>
              </a:rPr>
              <a:t>Fi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>
                <a:latin typeface="Times New Roman" pitchFamily="18" charset="0"/>
                <a:cs typeface="Times New Roman" pitchFamily="18" charset="0"/>
              </a:rPr>
              <a:t>протоколів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 802.11 b/g/n</a:t>
            </a:r>
            <a:endParaRPr lang="uk-UA" dirty="0">
              <a:latin typeface="Times New Roman" pitchFamily="18" charset="0"/>
              <a:cs typeface="Times New Roman" pitchFamily="18" charset="0"/>
            </a:endParaRPr>
          </a:p>
          <a:p>
            <a:pPr marL="285750" lvl="0" indent="-285750">
              <a:buFont typeface="Arial" pitchFamily="34" charset="0"/>
              <a:buChar char="•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Wi-Fi Direct (P2P), soft-AP</a:t>
            </a:r>
            <a:r>
              <a:rPr lang="uk-UA" dirty="0">
                <a:latin typeface="Times New Roman" pitchFamily="18" charset="0"/>
                <a:cs typeface="Times New Roman" pitchFamily="18" charset="0"/>
              </a:rPr>
              <a:t>, </a:t>
            </a:r>
          </a:p>
          <a:p>
            <a:pPr marL="285750" lvl="0" indent="-285750">
              <a:buFont typeface="Arial" pitchFamily="34" charset="0"/>
              <a:buChar char="•"/>
            </a:pPr>
            <a:r>
              <a:rPr lang="ru-RU" dirty="0" err="1">
                <a:latin typeface="Times New Roman" pitchFamily="18" charset="0"/>
                <a:cs typeface="Times New Roman" pitchFamily="18" charset="0"/>
              </a:rPr>
              <a:t>Вбудований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 стек TCP/IP</a:t>
            </a:r>
            <a:endParaRPr lang="uk-UA" dirty="0">
              <a:latin typeface="Times New Roman" pitchFamily="18" charset="0"/>
              <a:cs typeface="Times New Roman" pitchFamily="18" charset="0"/>
            </a:endParaRPr>
          </a:p>
          <a:p>
            <a:pPr marL="285750" lvl="0" indent="-285750">
              <a:buFont typeface="Arial" pitchFamily="34" charset="0"/>
              <a:buChar char="•"/>
            </a:pPr>
            <a:r>
              <a:rPr lang="ru-RU" dirty="0" err="1">
                <a:latin typeface="Times New Roman" pitchFamily="18" charset="0"/>
                <a:cs typeface="Times New Roman" pitchFamily="18" charset="0"/>
              </a:rPr>
              <a:t>Вбудований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 TR </a:t>
            </a:r>
            <a:r>
              <a:rPr lang="ru-RU" dirty="0" err="1">
                <a:latin typeface="Times New Roman" pitchFamily="18" charset="0"/>
                <a:cs typeface="Times New Roman" pitchFamily="18" charset="0"/>
              </a:rPr>
              <a:t>перемикач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ru-RU" dirty="0" err="1">
                <a:latin typeface="Times New Roman" pitchFamily="18" charset="0"/>
                <a:cs typeface="Times New Roman" pitchFamily="18" charset="0"/>
              </a:rPr>
              <a:t>balun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, LNA, </a:t>
            </a:r>
            <a:r>
              <a:rPr lang="ru-RU" dirty="0" err="1">
                <a:latin typeface="Times New Roman" pitchFamily="18" charset="0"/>
                <a:cs typeface="Times New Roman" pitchFamily="18" charset="0"/>
              </a:rPr>
              <a:t>підсилювач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>
                <a:latin typeface="Times New Roman" pitchFamily="18" charset="0"/>
                <a:cs typeface="Times New Roman" pitchFamily="18" charset="0"/>
              </a:rPr>
              <a:t>потужності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 і </a:t>
            </a:r>
            <a:r>
              <a:rPr lang="ru-RU" dirty="0" err="1">
                <a:latin typeface="Times New Roman" pitchFamily="18" charset="0"/>
                <a:cs typeface="Times New Roman" pitchFamily="18" charset="0"/>
              </a:rPr>
              <a:t>відповідності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>
                <a:latin typeface="Times New Roman" pitchFamily="18" charset="0"/>
                <a:cs typeface="Times New Roman" pitchFamily="18" charset="0"/>
              </a:rPr>
              <a:t>мережі</a:t>
            </a:r>
            <a:endParaRPr lang="uk-UA" dirty="0">
              <a:latin typeface="Times New Roman" pitchFamily="18" charset="0"/>
              <a:cs typeface="Times New Roman" pitchFamily="18" charset="0"/>
            </a:endParaRPr>
          </a:p>
          <a:p>
            <a:pPr marL="285750" lvl="0" indent="-285750">
              <a:buFont typeface="Arial" pitchFamily="34" charset="0"/>
              <a:buChar char="•"/>
            </a:pPr>
            <a:r>
              <a:rPr lang="ru-RU" dirty="0" err="1">
                <a:latin typeface="Times New Roman" pitchFamily="18" charset="0"/>
                <a:cs typeface="Times New Roman" pitchFamily="18" charset="0"/>
              </a:rPr>
              <a:t>Вбудований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 PLL, </a:t>
            </a:r>
            <a:r>
              <a:rPr lang="ru-RU" dirty="0" err="1">
                <a:latin typeface="Times New Roman" pitchFamily="18" charset="0"/>
                <a:cs typeface="Times New Roman" pitchFamily="18" charset="0"/>
              </a:rPr>
              <a:t>регулятори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, і система </a:t>
            </a:r>
            <a:r>
              <a:rPr lang="ru-RU" dirty="0" err="1">
                <a:latin typeface="Times New Roman" pitchFamily="18" charset="0"/>
                <a:cs typeface="Times New Roman" pitchFamily="18" charset="0"/>
              </a:rPr>
              <a:t>управління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>
                <a:latin typeface="Times New Roman" pitchFamily="18" charset="0"/>
                <a:cs typeface="Times New Roman" pitchFamily="18" charset="0"/>
              </a:rPr>
              <a:t>живленням</a:t>
            </a:r>
            <a:endParaRPr lang="uk-UA" dirty="0">
              <a:latin typeface="Times New Roman" pitchFamily="18" charset="0"/>
              <a:cs typeface="Times New Roman" pitchFamily="18" charset="0"/>
            </a:endParaRPr>
          </a:p>
          <a:p>
            <a:pPr marL="285750" lvl="0" indent="-285750">
              <a:buFont typeface="Arial" pitchFamily="34" charset="0"/>
              <a:buChar char="•"/>
            </a:pPr>
            <a:r>
              <a:rPr lang="ru-RU" dirty="0" err="1">
                <a:latin typeface="Times New Roman" pitchFamily="18" charset="0"/>
                <a:cs typeface="Times New Roman" pitchFamily="18" charset="0"/>
              </a:rPr>
              <a:t>Вихідна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>
                <a:latin typeface="Times New Roman" pitchFamily="18" charset="0"/>
                <a:cs typeface="Times New Roman" pitchFamily="18" charset="0"/>
              </a:rPr>
              <a:t>потужність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 +20.5 </a:t>
            </a:r>
            <a:r>
              <a:rPr lang="ru-RU" dirty="0" err="1">
                <a:latin typeface="Times New Roman" pitchFamily="18" charset="0"/>
                <a:cs typeface="Times New Roman" pitchFamily="18" charset="0"/>
              </a:rPr>
              <a:t>дБм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 в </a:t>
            </a:r>
            <a:r>
              <a:rPr lang="ru-RU" dirty="0" err="1">
                <a:latin typeface="Times New Roman" pitchFamily="18" charset="0"/>
                <a:cs typeface="Times New Roman" pitchFamily="18" charset="0"/>
              </a:rPr>
              <a:t>режимі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 802.11b</a:t>
            </a:r>
            <a:endParaRPr lang="uk-UA" dirty="0">
              <a:latin typeface="Times New Roman" pitchFamily="18" charset="0"/>
              <a:cs typeface="Times New Roman" pitchFamily="18" charset="0"/>
            </a:endParaRPr>
          </a:p>
          <a:p>
            <a:pPr marL="285750" lvl="0" indent="-285750">
              <a:buFont typeface="Arial" pitchFamily="34" charset="0"/>
              <a:buChar char="•"/>
            </a:pPr>
            <a:r>
              <a:rPr lang="ru-RU" dirty="0">
                <a:latin typeface="Times New Roman" pitchFamily="18" charset="0"/>
                <a:cs typeface="Times New Roman" pitchFamily="18" charset="0"/>
              </a:rPr>
              <a:t>Струм </a:t>
            </a:r>
            <a:r>
              <a:rPr lang="ru-RU" dirty="0" err="1">
                <a:latin typeface="Times New Roman" pitchFamily="18" charset="0"/>
                <a:cs typeface="Times New Roman" pitchFamily="18" charset="0"/>
              </a:rPr>
              <a:t>витоку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 у </a:t>
            </a:r>
            <a:r>
              <a:rPr lang="ru-RU" dirty="0" err="1">
                <a:latin typeface="Times New Roman" pitchFamily="18" charset="0"/>
                <a:cs typeface="Times New Roman" pitchFamily="18" charset="0"/>
              </a:rPr>
              <a:t>виключеному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>
                <a:latin typeface="Times New Roman" pitchFamily="18" charset="0"/>
                <a:cs typeface="Times New Roman" pitchFamily="18" charset="0"/>
              </a:rPr>
              <a:t>стані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 до 10 мкА</a:t>
            </a:r>
            <a:endParaRPr lang="uk-UA" dirty="0">
              <a:latin typeface="Times New Roman" pitchFamily="18" charset="0"/>
              <a:cs typeface="Times New Roman" pitchFamily="18" charset="0"/>
            </a:endParaRPr>
          </a:p>
          <a:p>
            <a:pPr marL="285750" lvl="0" indent="-285750">
              <a:buFont typeface="Arial" pitchFamily="34" charset="0"/>
              <a:buChar char="•"/>
            </a:pPr>
            <a:r>
              <a:rPr lang="ru-RU" dirty="0">
                <a:latin typeface="Times New Roman" pitchFamily="18" charset="0"/>
                <a:cs typeface="Times New Roman" pitchFamily="18" charset="0"/>
              </a:rPr>
              <a:t>SDIO 2.0, SPI, UART</a:t>
            </a:r>
            <a:endParaRPr lang="uk-UA" dirty="0">
              <a:latin typeface="Times New Roman" pitchFamily="18" charset="0"/>
              <a:cs typeface="Times New Roman" pitchFamily="18" charset="0"/>
            </a:endParaRPr>
          </a:p>
          <a:p>
            <a:pPr marL="285750" lvl="0" indent="-285750">
              <a:buFont typeface="Arial" pitchFamily="34" charset="0"/>
              <a:buChar char="•"/>
            </a:pPr>
            <a:r>
              <a:rPr lang="ru-RU" dirty="0">
                <a:latin typeface="Times New Roman" pitchFamily="18" charset="0"/>
                <a:cs typeface="Times New Roman" pitchFamily="18" charset="0"/>
              </a:rPr>
              <a:t>STBC, 1×1 MIMO, 2×1 MIMO</a:t>
            </a:r>
            <a:endParaRPr lang="uk-UA" dirty="0">
              <a:latin typeface="Times New Roman" pitchFamily="18" charset="0"/>
              <a:cs typeface="Times New Roman" pitchFamily="18" charset="0"/>
            </a:endParaRPr>
          </a:p>
          <a:p>
            <a:pPr marL="285750" lvl="0" indent="-285750">
              <a:buFont typeface="Arial" pitchFamily="34" charset="0"/>
              <a:buChar char="•"/>
            </a:pPr>
            <a:r>
              <a:rPr lang="ru-RU" dirty="0" err="1">
                <a:latin typeface="Times New Roman" pitchFamily="18" charset="0"/>
                <a:cs typeface="Times New Roman" pitchFamily="18" charset="0"/>
              </a:rPr>
              <a:t>Прокидання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 і </a:t>
            </a:r>
            <a:r>
              <a:rPr lang="ru-RU" dirty="0" err="1">
                <a:latin typeface="Times New Roman" pitchFamily="18" charset="0"/>
                <a:cs typeface="Times New Roman" pitchFamily="18" charset="0"/>
              </a:rPr>
              <a:t>відсилання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>
                <a:latin typeface="Times New Roman" pitchFamily="18" charset="0"/>
                <a:cs typeface="Times New Roman" pitchFamily="18" charset="0"/>
              </a:rPr>
              <a:t>пакетів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 до 22 </a:t>
            </a:r>
            <a:r>
              <a:rPr lang="ru-RU" dirty="0" err="1">
                <a:latin typeface="Times New Roman" pitchFamily="18" charset="0"/>
                <a:cs typeface="Times New Roman" pitchFamily="18" charset="0"/>
              </a:rPr>
              <a:t>мс</a:t>
            </a:r>
            <a:endParaRPr lang="uk-UA" dirty="0">
              <a:latin typeface="Times New Roman" pitchFamily="18" charset="0"/>
              <a:cs typeface="Times New Roman" pitchFamily="18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ru-RU" dirty="0" err="1">
                <a:latin typeface="Times New Roman" pitchFamily="18" charset="0"/>
                <a:cs typeface="Times New Roman" pitchFamily="18" charset="0"/>
              </a:rPr>
              <a:t>Споживання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 в </a:t>
            </a:r>
            <a:r>
              <a:rPr lang="ru-RU" dirty="0" err="1">
                <a:latin typeface="Times New Roman" pitchFamily="18" charset="0"/>
                <a:cs typeface="Times New Roman" pitchFamily="18" charset="0"/>
              </a:rPr>
              <a:t>Standby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 до 1.0 мВт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(DTIM3)</a:t>
            </a:r>
            <a:endParaRPr lang="uk-UA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9218" name="Рисунок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224" y="4731538"/>
            <a:ext cx="2106749" cy="19434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Рисунок 9" descr="http://wiki.amperka.ru/_media/%D0%BF%D1%80%D0%BE%D0%B4%D1%83%D0%BA%D1%82%D1%8B:esp8266-wifi-module:esp8266-wifi-module_pinout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2857004"/>
            <a:ext cx="3654722" cy="17241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412990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 10"/>
          <p:cNvSpPr/>
          <p:nvPr/>
        </p:nvSpPr>
        <p:spPr>
          <a:xfrm>
            <a:off x="1115616" y="2184622"/>
            <a:ext cx="784887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b="1" cap="small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Інструментарій</a:t>
            </a:r>
            <a:r>
              <a:rPr lang="ru-RU" sz="2400" b="1" cap="small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400" b="1" cap="small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розробки</a:t>
            </a:r>
            <a:r>
              <a:rPr lang="ru-RU" sz="2400" b="1" cap="small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cap="small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IoT</a:t>
            </a:r>
            <a:r>
              <a:rPr lang="en-US" sz="2400" b="1" cap="small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-</a:t>
            </a:r>
            <a:r>
              <a:rPr lang="uk-UA" sz="2400" b="1" cap="small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системи моніторингу </a:t>
            </a:r>
            <a:r>
              <a:rPr lang="uk-UA" sz="2400" b="1" cap="small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метеопараметрів</a:t>
            </a:r>
            <a:r>
              <a:rPr lang="ru-RU" sz="2400" b="1" cap="small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. САПР </a:t>
            </a:r>
            <a:r>
              <a:rPr lang="en-US" sz="2400" b="1" cap="small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Proteus </a:t>
            </a:r>
            <a:r>
              <a:rPr lang="uk-UA" sz="2400" b="1" cap="small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та середовище розробки ПЗ під платформу </a:t>
            </a:r>
            <a:r>
              <a:rPr lang="en-US" sz="2400" b="1" cap="small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Arduino</a:t>
            </a:r>
            <a:r>
              <a:rPr lang="en-US" sz="2400" b="1" cap="small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– </a:t>
            </a:r>
            <a:r>
              <a:rPr lang="en-US" sz="2400" b="1" cap="small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Arduino</a:t>
            </a:r>
            <a:r>
              <a:rPr lang="en-US" sz="2400" b="1" cap="small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IDE</a:t>
            </a:r>
            <a:r>
              <a:rPr lang="uk-UA" sz="2400" b="1" cap="small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876489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59632" y="233671"/>
            <a:ext cx="7704856" cy="891074"/>
          </a:xfrm>
        </p:spPr>
        <p:txBody>
          <a:bodyPr>
            <a:noAutofit/>
          </a:bodyPr>
          <a:lstStyle/>
          <a:p>
            <a:pPr algn="ctr"/>
            <a:r>
              <a:rPr lang="ru-RU" sz="2800" b="1" dirty="0">
                <a:solidFill>
                  <a:srgbClr val="002060"/>
                </a:solidFill>
                <a:effectLst/>
                <a:latin typeface="Times New Roman" pitchFamily="18" charset="0"/>
                <a:cs typeface="Times New Roman" pitchFamily="18" charset="0"/>
              </a:rPr>
              <a:t>Система </a:t>
            </a:r>
            <a:r>
              <a:rPr lang="ru-RU" sz="2800" b="1" dirty="0" err="1">
                <a:solidFill>
                  <a:srgbClr val="002060"/>
                </a:solidFill>
                <a:effectLst/>
                <a:latin typeface="Times New Roman" pitchFamily="18" charset="0"/>
                <a:cs typeface="Times New Roman" pitchFamily="18" charset="0"/>
              </a:rPr>
              <a:t>автоматизованого</a:t>
            </a:r>
            <a:r>
              <a:rPr lang="ru-RU" sz="2800" b="1" dirty="0">
                <a:solidFill>
                  <a:srgbClr val="002060"/>
                </a:solidFill>
                <a:effectLst/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800" b="1" dirty="0" err="1">
                <a:solidFill>
                  <a:srgbClr val="002060"/>
                </a:solidFill>
                <a:effectLst/>
                <a:latin typeface="Times New Roman" pitchFamily="18" charset="0"/>
                <a:cs typeface="Times New Roman" pitchFamily="18" charset="0"/>
              </a:rPr>
              <a:t>проектування</a:t>
            </a:r>
            <a:r>
              <a:rPr lang="ru-RU" sz="2800" b="1" dirty="0">
                <a:solidFill>
                  <a:srgbClr val="002060"/>
                </a:solidFill>
                <a:effectLst/>
                <a:latin typeface="Times New Roman" pitchFamily="18" charset="0"/>
                <a:cs typeface="Times New Roman" pitchFamily="18" charset="0"/>
              </a:rPr>
              <a:t> і </a:t>
            </a:r>
            <a:r>
              <a:rPr lang="ru-RU" sz="2800" b="1" dirty="0" err="1">
                <a:solidFill>
                  <a:srgbClr val="002060"/>
                </a:solidFill>
                <a:effectLst/>
                <a:latin typeface="Times New Roman" pitchFamily="18" charset="0"/>
                <a:cs typeface="Times New Roman" pitchFamily="18" charset="0"/>
              </a:rPr>
              <a:t>моделювання</a:t>
            </a:r>
            <a:r>
              <a:rPr lang="ru-RU" sz="2800" b="1" dirty="0">
                <a:solidFill>
                  <a:srgbClr val="002060"/>
                </a:solidFill>
                <a:effectLst/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800" b="1" dirty="0" err="1">
                <a:solidFill>
                  <a:srgbClr val="002060"/>
                </a:solidFill>
                <a:effectLst/>
                <a:latin typeface="Times New Roman" pitchFamily="18" charset="0"/>
                <a:cs typeface="Times New Roman" pitchFamily="18" charset="0"/>
              </a:rPr>
              <a:t>електронних</a:t>
            </a:r>
            <a:r>
              <a:rPr lang="ru-RU" sz="2800" b="1" dirty="0">
                <a:solidFill>
                  <a:srgbClr val="002060"/>
                </a:solidFill>
                <a:effectLst/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800" b="1" dirty="0" err="1">
                <a:solidFill>
                  <a:srgbClr val="002060"/>
                </a:solidFill>
                <a:effectLst/>
                <a:latin typeface="Times New Roman" pitchFamily="18" charset="0"/>
                <a:cs typeface="Times New Roman" pitchFamily="18" charset="0"/>
              </a:rPr>
              <a:t>пристроїв</a:t>
            </a:r>
            <a:r>
              <a:rPr lang="ru-RU" sz="2800" b="1" dirty="0">
                <a:solidFill>
                  <a:srgbClr val="002060"/>
                </a:solidFill>
                <a:effectLst/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>
                <a:solidFill>
                  <a:srgbClr val="002060"/>
                </a:solidFill>
                <a:effectLst/>
                <a:latin typeface="Times New Roman" pitchFamily="18" charset="0"/>
                <a:cs typeface="Times New Roman" pitchFamily="18" charset="0"/>
              </a:rPr>
              <a:t>Proteus</a:t>
            </a:r>
            <a:endParaRPr lang="uk-UA" sz="2800" b="1" dirty="0">
              <a:solidFill>
                <a:srgbClr val="002060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340768"/>
            <a:ext cx="7943393" cy="5112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849459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43608" y="-99392"/>
            <a:ext cx="8100392" cy="936104"/>
          </a:xfrm>
        </p:spPr>
        <p:txBody>
          <a:bodyPr>
            <a:noAutofit/>
          </a:bodyPr>
          <a:lstStyle/>
          <a:p>
            <a:pPr algn="ctr"/>
            <a:r>
              <a:rPr lang="ru-RU" sz="2000" b="1" cap="all" dirty="0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br>
              <a:rPr lang="en-US" sz="2000" b="1" cap="all" dirty="0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ru-RU" sz="20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800" b="1" dirty="0" err="1">
                <a:solidFill>
                  <a:srgbClr val="002060"/>
                </a:solidFill>
                <a:effectLst/>
                <a:latin typeface="Times New Roman" pitchFamily="18" charset="0"/>
                <a:cs typeface="Times New Roman" pitchFamily="18" charset="0"/>
              </a:rPr>
              <a:t>Середовище</a:t>
            </a:r>
            <a:r>
              <a:rPr lang="ru-RU" sz="2800" b="1" dirty="0">
                <a:solidFill>
                  <a:srgbClr val="002060"/>
                </a:solidFill>
                <a:effectLst/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800" b="1" dirty="0" err="1">
                <a:solidFill>
                  <a:srgbClr val="002060"/>
                </a:solidFill>
                <a:effectLst/>
                <a:latin typeface="Times New Roman" pitchFamily="18" charset="0"/>
                <a:cs typeface="Times New Roman" pitchFamily="18" charset="0"/>
              </a:rPr>
              <a:t>розробки</a:t>
            </a:r>
            <a:r>
              <a:rPr lang="ru-RU" sz="2800" b="1" dirty="0">
                <a:solidFill>
                  <a:srgbClr val="002060"/>
                </a:solidFill>
                <a:effectLst/>
                <a:latin typeface="Times New Roman" pitchFamily="18" charset="0"/>
                <a:cs typeface="Times New Roman" pitchFamily="18" charset="0"/>
              </a:rPr>
              <a:t> ПЗ </a:t>
            </a:r>
            <a:r>
              <a:rPr lang="ru-RU" sz="2800" b="1" dirty="0" err="1">
                <a:solidFill>
                  <a:srgbClr val="002060"/>
                </a:solidFill>
                <a:effectLst/>
                <a:latin typeface="Times New Roman" pitchFamily="18" charset="0"/>
                <a:cs typeface="Times New Roman" pitchFamily="18" charset="0"/>
              </a:rPr>
              <a:t>під</a:t>
            </a:r>
            <a:r>
              <a:rPr lang="ru-RU" sz="2800" b="1" dirty="0">
                <a:solidFill>
                  <a:srgbClr val="002060"/>
                </a:solidFill>
                <a:effectLst/>
                <a:latin typeface="Times New Roman" pitchFamily="18" charset="0"/>
                <a:cs typeface="Times New Roman" pitchFamily="18" charset="0"/>
              </a:rPr>
              <a:t> платформу </a:t>
            </a:r>
            <a:r>
              <a:rPr lang="en-US" sz="2800" b="1" dirty="0" err="1">
                <a:solidFill>
                  <a:srgbClr val="002060"/>
                </a:solidFill>
                <a:effectLst/>
                <a:latin typeface="Times New Roman" pitchFamily="18" charset="0"/>
                <a:cs typeface="Times New Roman" pitchFamily="18" charset="0"/>
              </a:rPr>
              <a:t>Arduino</a:t>
            </a:r>
            <a:r>
              <a:rPr lang="en-US" sz="2800" b="1" dirty="0">
                <a:solidFill>
                  <a:srgbClr val="002060"/>
                </a:solidFill>
                <a:effectLst/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800" b="1" dirty="0">
                <a:solidFill>
                  <a:srgbClr val="002060"/>
                </a:solidFill>
                <a:effectLst/>
                <a:latin typeface="Times New Roman" pitchFamily="18" charset="0"/>
                <a:cs typeface="Times New Roman" pitchFamily="18" charset="0"/>
              </a:rPr>
              <a:t>– </a:t>
            </a:r>
            <a:r>
              <a:rPr lang="en-US" sz="2800" b="1" dirty="0" err="1">
                <a:solidFill>
                  <a:srgbClr val="002060"/>
                </a:solidFill>
                <a:effectLst/>
                <a:latin typeface="Times New Roman" pitchFamily="18" charset="0"/>
                <a:cs typeface="Times New Roman" pitchFamily="18" charset="0"/>
              </a:rPr>
              <a:t>Arduino</a:t>
            </a:r>
            <a:r>
              <a:rPr lang="en-US" sz="2800" b="1" dirty="0">
                <a:solidFill>
                  <a:srgbClr val="002060"/>
                </a:solidFill>
                <a:effectLst/>
                <a:latin typeface="Times New Roman" pitchFamily="18" charset="0"/>
                <a:cs typeface="Times New Roman" pitchFamily="18" charset="0"/>
              </a:rPr>
              <a:t> IDE</a:t>
            </a:r>
            <a:endParaRPr lang="uk-UA" sz="2800" b="1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Прямокутник 4"/>
          <p:cNvSpPr/>
          <p:nvPr/>
        </p:nvSpPr>
        <p:spPr>
          <a:xfrm>
            <a:off x="1115616" y="1109057"/>
            <a:ext cx="7848872" cy="5324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000" dirty="0">
                <a:latin typeface="Times New Roman" pitchFamily="18" charset="0"/>
                <a:cs typeface="Times New Roman" pitchFamily="18" charset="0"/>
              </a:rPr>
              <a:t>       </a:t>
            </a:r>
            <a:r>
              <a:rPr lang="ru-RU" sz="2000" dirty="0" err="1">
                <a:latin typeface="Times New Roman" pitchFamily="18" charset="0"/>
                <a:cs typeface="Times New Roman" pitchFamily="18" charset="0"/>
              </a:rPr>
              <a:t>Розробка</a:t>
            </a:r>
            <a:r>
              <a:rPr lang="ru-RU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err="1">
                <a:latin typeface="Times New Roman" pitchFamily="18" charset="0"/>
                <a:cs typeface="Times New Roman" pitchFamily="18" charset="0"/>
              </a:rPr>
              <a:t>власних</a:t>
            </a:r>
            <a:r>
              <a:rPr lang="ru-RU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err="1">
                <a:latin typeface="Times New Roman" pitchFamily="18" charset="0"/>
                <a:cs typeface="Times New Roman" pitchFamily="18" charset="0"/>
              </a:rPr>
              <a:t>програм</a:t>
            </a:r>
            <a:r>
              <a:rPr lang="ru-RU" sz="2000" dirty="0">
                <a:latin typeface="Times New Roman" pitchFamily="18" charset="0"/>
                <a:cs typeface="Times New Roman" pitchFamily="18" charset="0"/>
              </a:rPr>
              <a:t> на </a:t>
            </a:r>
            <a:r>
              <a:rPr lang="ru-RU" sz="2000" dirty="0" err="1">
                <a:latin typeface="Times New Roman" pitchFamily="18" charset="0"/>
                <a:cs typeface="Times New Roman" pitchFamily="18" charset="0"/>
              </a:rPr>
              <a:t>базі</a:t>
            </a:r>
            <a:r>
              <a:rPr lang="ru-RU" sz="2000" dirty="0">
                <a:latin typeface="Times New Roman" pitchFamily="18" charset="0"/>
                <a:cs typeface="Times New Roman" pitchFamily="18" charset="0"/>
              </a:rPr>
              <a:t> плат, </a:t>
            </a:r>
            <a:r>
              <a:rPr lang="ru-RU" sz="2000" dirty="0" err="1">
                <a:latin typeface="Times New Roman" pitchFamily="18" charset="0"/>
                <a:cs typeface="Times New Roman" pitchFamily="18" charset="0"/>
              </a:rPr>
              <a:t>сумісних</a:t>
            </a:r>
            <a:r>
              <a:rPr lang="ru-RU" sz="2000" dirty="0">
                <a:latin typeface="Times New Roman" pitchFamily="18" charset="0"/>
                <a:cs typeface="Times New Roman" pitchFamily="18" charset="0"/>
              </a:rPr>
              <a:t> з </a:t>
            </a:r>
            <a:r>
              <a:rPr lang="ru-RU" sz="2000" dirty="0" err="1">
                <a:latin typeface="Times New Roman" pitchFamily="18" charset="0"/>
                <a:cs typeface="Times New Roman" pitchFamily="18" charset="0"/>
              </a:rPr>
              <a:t>архітектурою</a:t>
            </a:r>
            <a:r>
              <a:rPr lang="ru-RU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err="1">
                <a:latin typeface="Times New Roman" pitchFamily="18" charset="0"/>
                <a:cs typeface="Times New Roman" pitchFamily="18" charset="0"/>
              </a:rPr>
              <a:t>Arduino</a:t>
            </a:r>
            <a:r>
              <a:rPr lang="ru-RU" sz="2000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ru-RU" sz="2000" dirty="0" err="1">
                <a:latin typeface="Times New Roman" pitchFamily="18" charset="0"/>
                <a:cs typeface="Times New Roman" pitchFamily="18" charset="0"/>
              </a:rPr>
              <a:t>здійснюється</a:t>
            </a:r>
            <a:r>
              <a:rPr lang="ru-RU" sz="2000" dirty="0">
                <a:latin typeface="Times New Roman" pitchFamily="18" charset="0"/>
                <a:cs typeface="Times New Roman" pitchFamily="18" charset="0"/>
              </a:rPr>
              <a:t> в </a:t>
            </a:r>
            <a:r>
              <a:rPr lang="ru-RU" sz="2000" dirty="0" err="1">
                <a:latin typeface="Times New Roman" pitchFamily="18" charset="0"/>
                <a:cs typeface="Times New Roman" pitchFamily="18" charset="0"/>
              </a:rPr>
              <a:t>офіційному</a:t>
            </a:r>
            <a:r>
              <a:rPr lang="ru-RU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err="1">
                <a:latin typeface="Times New Roman" pitchFamily="18" charset="0"/>
                <a:cs typeface="Times New Roman" pitchFamily="18" charset="0"/>
              </a:rPr>
              <a:t>безкоштовному</a:t>
            </a:r>
            <a:r>
              <a:rPr lang="ru-RU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err="1">
                <a:latin typeface="Times New Roman" pitchFamily="18" charset="0"/>
                <a:cs typeface="Times New Roman" pitchFamily="18" charset="0"/>
              </a:rPr>
              <a:t>середовищі</a:t>
            </a:r>
            <a:r>
              <a:rPr lang="ru-RU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err="1">
                <a:latin typeface="Times New Roman" pitchFamily="18" charset="0"/>
                <a:cs typeface="Times New Roman" pitchFamily="18" charset="0"/>
              </a:rPr>
              <a:t>програмування</a:t>
            </a:r>
            <a:r>
              <a:rPr lang="ru-RU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err="1">
                <a:latin typeface="Times New Roman" pitchFamily="18" charset="0"/>
                <a:cs typeface="Times New Roman" pitchFamily="18" charset="0"/>
              </a:rPr>
              <a:t>Arduino</a:t>
            </a:r>
            <a:r>
              <a:rPr lang="ru-RU" sz="2000" dirty="0">
                <a:latin typeface="Times New Roman" pitchFamily="18" charset="0"/>
                <a:cs typeface="Times New Roman" pitchFamily="18" charset="0"/>
              </a:rPr>
              <a:t> IDE. </a:t>
            </a:r>
            <a:r>
              <a:rPr lang="ru-RU" sz="2000" dirty="0" err="1">
                <a:latin typeface="Times New Roman" pitchFamily="18" charset="0"/>
                <a:cs typeface="Times New Roman" pitchFamily="18" charset="0"/>
              </a:rPr>
              <a:t>Середовище</a:t>
            </a:r>
            <a:r>
              <a:rPr lang="ru-RU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err="1">
                <a:latin typeface="Times New Roman" pitchFamily="18" charset="0"/>
                <a:cs typeface="Times New Roman" pitchFamily="18" charset="0"/>
              </a:rPr>
              <a:t>призначене</a:t>
            </a:r>
            <a:r>
              <a:rPr lang="ru-RU" sz="2000" dirty="0">
                <a:latin typeface="Times New Roman" pitchFamily="18" charset="0"/>
                <a:cs typeface="Times New Roman" pitchFamily="18" charset="0"/>
              </a:rPr>
              <a:t> для </a:t>
            </a:r>
            <a:r>
              <a:rPr lang="ru-RU" sz="2000" dirty="0" err="1">
                <a:latin typeface="Times New Roman" pitchFamily="18" charset="0"/>
                <a:cs typeface="Times New Roman" pitchFamily="18" charset="0"/>
              </a:rPr>
              <a:t>написання</a:t>
            </a:r>
            <a:r>
              <a:rPr lang="ru-RU" sz="2000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ru-RU" sz="2000" dirty="0" err="1">
                <a:latin typeface="Times New Roman" pitchFamily="18" charset="0"/>
                <a:cs typeface="Times New Roman" pitchFamily="18" charset="0"/>
              </a:rPr>
              <a:t>компіляції</a:t>
            </a:r>
            <a:r>
              <a:rPr lang="ru-RU" sz="2000" dirty="0">
                <a:latin typeface="Times New Roman" pitchFamily="18" charset="0"/>
                <a:cs typeface="Times New Roman" pitchFamily="18" charset="0"/>
              </a:rPr>
              <a:t> та </a:t>
            </a:r>
            <a:r>
              <a:rPr lang="ru-RU" sz="2000" dirty="0" err="1">
                <a:latin typeface="Times New Roman" pitchFamily="18" charset="0"/>
                <a:cs typeface="Times New Roman" pitchFamily="18" charset="0"/>
              </a:rPr>
              <a:t>завантаження</a:t>
            </a:r>
            <a:r>
              <a:rPr lang="ru-RU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err="1">
                <a:latin typeface="Times New Roman" pitchFamily="18" charset="0"/>
                <a:cs typeface="Times New Roman" pitchFamily="18" charset="0"/>
              </a:rPr>
              <a:t>власних</a:t>
            </a:r>
            <a:r>
              <a:rPr lang="ru-RU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err="1">
                <a:latin typeface="Times New Roman" pitchFamily="18" charset="0"/>
                <a:cs typeface="Times New Roman" pitchFamily="18" charset="0"/>
              </a:rPr>
              <a:t>програм</a:t>
            </a:r>
            <a:r>
              <a:rPr lang="ru-RU" sz="2000" dirty="0">
                <a:latin typeface="Times New Roman" pitchFamily="18" charset="0"/>
                <a:cs typeface="Times New Roman" pitchFamily="18" charset="0"/>
              </a:rPr>
              <a:t> в </a:t>
            </a:r>
            <a:r>
              <a:rPr lang="ru-RU" sz="2000" dirty="0" err="1">
                <a:latin typeface="Times New Roman" pitchFamily="18" charset="0"/>
                <a:cs typeface="Times New Roman" pitchFamily="18" charset="0"/>
              </a:rPr>
              <a:t>пам’ять</a:t>
            </a:r>
            <a:r>
              <a:rPr lang="ru-RU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err="1">
                <a:latin typeface="Times New Roman" pitchFamily="18" charset="0"/>
                <a:cs typeface="Times New Roman" pitchFamily="18" charset="0"/>
              </a:rPr>
              <a:t>мікроконтролера</a:t>
            </a:r>
            <a:r>
              <a:rPr lang="ru-RU" sz="2000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ru-RU" sz="2000" dirty="0" err="1">
                <a:latin typeface="Times New Roman" pitchFamily="18" charset="0"/>
                <a:cs typeface="Times New Roman" pitchFamily="18" charset="0"/>
              </a:rPr>
              <a:t>встановленого</a:t>
            </a:r>
            <a:r>
              <a:rPr lang="ru-RU" sz="2000" dirty="0">
                <a:latin typeface="Times New Roman" pitchFamily="18" charset="0"/>
                <a:cs typeface="Times New Roman" pitchFamily="18" charset="0"/>
              </a:rPr>
              <a:t> на </a:t>
            </a:r>
            <a:r>
              <a:rPr lang="ru-RU" sz="2000" dirty="0" err="1">
                <a:latin typeface="Times New Roman" pitchFamily="18" charset="0"/>
                <a:cs typeface="Times New Roman" pitchFamily="18" charset="0"/>
              </a:rPr>
              <a:t>платі</a:t>
            </a:r>
            <a:r>
              <a:rPr lang="ru-RU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err="1">
                <a:latin typeface="Times New Roman" pitchFamily="18" charset="0"/>
                <a:cs typeface="Times New Roman" pitchFamily="18" charset="0"/>
              </a:rPr>
              <a:t>Arduino</a:t>
            </a:r>
            <a:r>
              <a:rPr lang="ru-RU" sz="2000" dirty="0">
                <a:latin typeface="Times New Roman" pitchFamily="18" charset="0"/>
                <a:cs typeface="Times New Roman" pitchFamily="18" charset="0"/>
              </a:rPr>
              <a:t> – </a:t>
            </a:r>
            <a:r>
              <a:rPr lang="ru-RU" sz="2000" dirty="0" err="1">
                <a:latin typeface="Times New Roman" pitchFamily="18" charset="0"/>
                <a:cs typeface="Times New Roman" pitchFamily="18" charset="0"/>
              </a:rPr>
              <a:t>сумісного</a:t>
            </a:r>
            <a:r>
              <a:rPr lang="ru-RU" sz="2000" dirty="0">
                <a:latin typeface="Times New Roman" pitchFamily="18" charset="0"/>
                <a:cs typeface="Times New Roman" pitchFamily="18" charset="0"/>
              </a:rPr>
              <a:t> пристрою. Основою </a:t>
            </a:r>
            <a:r>
              <a:rPr lang="ru-RU" sz="2000" dirty="0" err="1">
                <a:latin typeface="Times New Roman" pitchFamily="18" charset="0"/>
                <a:cs typeface="Times New Roman" pitchFamily="18" charset="0"/>
              </a:rPr>
              <a:t>середовища</a:t>
            </a:r>
            <a:r>
              <a:rPr lang="ru-RU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err="1">
                <a:latin typeface="Times New Roman" pitchFamily="18" charset="0"/>
                <a:cs typeface="Times New Roman" pitchFamily="18" charset="0"/>
              </a:rPr>
              <a:t>розробки</a:t>
            </a:r>
            <a:r>
              <a:rPr lang="ru-RU" sz="2000" dirty="0">
                <a:latin typeface="Times New Roman" pitchFamily="18" charset="0"/>
                <a:cs typeface="Times New Roman" pitchFamily="18" charset="0"/>
              </a:rPr>
              <a:t> є </a:t>
            </a:r>
            <a:r>
              <a:rPr lang="ru-RU" sz="2000" dirty="0" err="1">
                <a:latin typeface="Times New Roman" pitchFamily="18" charset="0"/>
                <a:cs typeface="Times New Roman" pitchFamily="18" charset="0"/>
              </a:rPr>
              <a:t>мова</a:t>
            </a:r>
            <a:r>
              <a:rPr lang="ru-RU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err="1">
                <a:latin typeface="Times New Roman" pitchFamily="18" charset="0"/>
                <a:cs typeface="Times New Roman" pitchFamily="18" charset="0"/>
              </a:rPr>
              <a:t>Processing</a:t>
            </a:r>
            <a:r>
              <a:rPr lang="ru-RU" sz="2000" dirty="0">
                <a:latin typeface="Times New Roman" pitchFamily="18" charset="0"/>
                <a:cs typeface="Times New Roman" pitchFamily="18" charset="0"/>
              </a:rPr>
              <a:t>/</a:t>
            </a:r>
            <a:r>
              <a:rPr lang="ru-RU" sz="2000" dirty="0" err="1">
                <a:latin typeface="Times New Roman" pitchFamily="18" charset="0"/>
                <a:cs typeface="Times New Roman" pitchFamily="18" charset="0"/>
              </a:rPr>
              <a:t>Wiring</a:t>
            </a:r>
            <a:r>
              <a:rPr lang="ru-RU" sz="2000" dirty="0">
                <a:latin typeface="Times New Roman" pitchFamily="18" charset="0"/>
                <a:cs typeface="Times New Roman" pitchFamily="18" charset="0"/>
              </a:rPr>
              <a:t> – </a:t>
            </a:r>
            <a:r>
              <a:rPr lang="ru-RU" sz="2000" dirty="0" err="1">
                <a:latin typeface="Times New Roman" pitchFamily="18" charset="0"/>
                <a:cs typeface="Times New Roman" pitchFamily="18" charset="0"/>
              </a:rPr>
              <a:t>це</a:t>
            </a:r>
            <a:r>
              <a:rPr lang="ru-RU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err="1">
                <a:latin typeface="Times New Roman" pitchFamily="18" charset="0"/>
                <a:cs typeface="Times New Roman" pitchFamily="18" charset="0"/>
              </a:rPr>
              <a:t>фактично</a:t>
            </a:r>
            <a:r>
              <a:rPr lang="ru-RU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err="1">
                <a:latin typeface="Times New Roman" pitchFamily="18" charset="0"/>
                <a:cs typeface="Times New Roman" pitchFamily="18" charset="0"/>
              </a:rPr>
              <a:t>звичайна</a:t>
            </a:r>
            <a:r>
              <a:rPr lang="ru-RU" sz="2000" dirty="0">
                <a:latin typeface="Times New Roman" pitchFamily="18" charset="0"/>
                <a:cs typeface="Times New Roman" pitchFamily="18" charset="0"/>
              </a:rPr>
              <a:t> C++, </a:t>
            </a:r>
            <a:r>
              <a:rPr lang="ru-RU" sz="2000" dirty="0" err="1">
                <a:latin typeface="Times New Roman" pitchFamily="18" charset="0"/>
                <a:cs typeface="Times New Roman" pitchFamily="18" charset="0"/>
              </a:rPr>
              <a:t>доповнена</a:t>
            </a:r>
            <a:r>
              <a:rPr lang="ru-RU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err="1">
                <a:latin typeface="Times New Roman" pitchFamily="18" charset="0"/>
                <a:cs typeface="Times New Roman" pitchFamily="18" charset="0"/>
              </a:rPr>
              <a:t>функціями</a:t>
            </a:r>
            <a:r>
              <a:rPr lang="ru-RU" sz="2000" dirty="0">
                <a:latin typeface="Times New Roman" pitchFamily="18" charset="0"/>
                <a:cs typeface="Times New Roman" pitchFamily="18" charset="0"/>
              </a:rPr>
              <a:t> для </a:t>
            </a:r>
            <a:r>
              <a:rPr lang="ru-RU" sz="2000" dirty="0" err="1">
                <a:latin typeface="Times New Roman" pitchFamily="18" charset="0"/>
                <a:cs typeface="Times New Roman" pitchFamily="18" charset="0"/>
              </a:rPr>
              <a:t>керування</a:t>
            </a:r>
            <a:r>
              <a:rPr lang="ru-RU" sz="2000" dirty="0">
                <a:latin typeface="Times New Roman" pitchFamily="18" charset="0"/>
                <a:cs typeface="Times New Roman" pitchFamily="18" charset="0"/>
              </a:rPr>
              <a:t> ввод</a:t>
            </a:r>
            <a:r>
              <a:rPr lang="uk-UA" sz="2000" dirty="0">
                <a:latin typeface="Times New Roman" pitchFamily="18" charset="0"/>
                <a:cs typeface="Times New Roman" pitchFamily="18" charset="0"/>
              </a:rPr>
              <a:t>о</a:t>
            </a:r>
            <a:r>
              <a:rPr lang="ru-RU" sz="2000" dirty="0">
                <a:latin typeface="Times New Roman" pitchFamily="18" charset="0"/>
                <a:cs typeface="Times New Roman" pitchFamily="18" charset="0"/>
              </a:rPr>
              <a:t>м/</a:t>
            </a:r>
            <a:r>
              <a:rPr lang="ru-RU" sz="2000" dirty="0" err="1">
                <a:latin typeface="Times New Roman" pitchFamily="18" charset="0"/>
                <a:cs typeface="Times New Roman" pitchFamily="18" charset="0"/>
              </a:rPr>
              <a:t>виводом</a:t>
            </a:r>
            <a:r>
              <a:rPr lang="ru-RU" sz="2000" dirty="0"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ru-RU" sz="2000" dirty="0" err="1">
                <a:latin typeface="Times New Roman" pitchFamily="18" charset="0"/>
                <a:cs typeface="Times New Roman" pitchFamily="18" charset="0"/>
              </a:rPr>
              <a:t>Версії</a:t>
            </a:r>
            <a:r>
              <a:rPr lang="ru-RU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err="1">
                <a:latin typeface="Times New Roman" pitchFamily="18" charset="0"/>
                <a:cs typeface="Times New Roman" pitchFamily="18" charset="0"/>
              </a:rPr>
              <a:t>середовища</a:t>
            </a:r>
            <a:r>
              <a:rPr lang="ru-RU" sz="2000" dirty="0">
                <a:latin typeface="Times New Roman" pitchFamily="18" charset="0"/>
                <a:cs typeface="Times New Roman" pitchFamily="18" charset="0"/>
              </a:rPr>
              <a:t> є для </a:t>
            </a:r>
            <a:r>
              <a:rPr lang="ru-RU" sz="2000" dirty="0" err="1">
                <a:latin typeface="Times New Roman" pitchFamily="18" charset="0"/>
                <a:cs typeface="Times New Roman" pitchFamily="18" charset="0"/>
              </a:rPr>
              <a:t>операційних</a:t>
            </a:r>
            <a:r>
              <a:rPr lang="ru-RU" sz="2000" dirty="0">
                <a:latin typeface="Times New Roman" pitchFamily="18" charset="0"/>
                <a:cs typeface="Times New Roman" pitchFamily="18" charset="0"/>
              </a:rPr>
              <a:t> систем </a:t>
            </a:r>
            <a:r>
              <a:rPr lang="ru-RU" sz="2000" dirty="0" err="1">
                <a:latin typeface="Times New Roman" pitchFamily="18" charset="0"/>
                <a:cs typeface="Times New Roman" pitchFamily="18" charset="0"/>
              </a:rPr>
              <a:t>Windows</a:t>
            </a:r>
            <a:r>
              <a:rPr lang="ru-RU" sz="2000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ru-RU" sz="2000" dirty="0" err="1">
                <a:latin typeface="Times New Roman" pitchFamily="18" charset="0"/>
                <a:cs typeface="Times New Roman" pitchFamily="18" charset="0"/>
              </a:rPr>
              <a:t>Mac</a:t>
            </a:r>
            <a:r>
              <a:rPr lang="ru-RU" sz="2000" dirty="0">
                <a:latin typeface="Times New Roman" pitchFamily="18" charset="0"/>
                <a:cs typeface="Times New Roman" pitchFamily="18" charset="0"/>
              </a:rPr>
              <a:t> OS 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X,</a:t>
            </a:r>
            <a:r>
              <a:rPr lang="ru-RU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err="1">
                <a:latin typeface="Times New Roman" pitchFamily="18" charset="0"/>
                <a:cs typeface="Times New Roman" pitchFamily="18" charset="0"/>
              </a:rPr>
              <a:t>Linux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uk-UA" sz="2000" dirty="0">
                <a:latin typeface="Times New Roman" pitchFamily="18" charset="0"/>
                <a:cs typeface="Times New Roman" pitchFamily="18" charset="0"/>
              </a:rPr>
              <a:t>і 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Linux ARM.</a:t>
            </a:r>
            <a:r>
              <a:rPr lang="ru-RU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err="1">
                <a:latin typeface="Times New Roman" pitchFamily="18" charset="0"/>
                <a:cs typeface="Times New Roman" pitchFamily="18" charset="0"/>
              </a:rPr>
              <a:t>Останню</a:t>
            </a:r>
            <a:r>
              <a:rPr lang="ru-RU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err="1">
                <a:latin typeface="Times New Roman" pitchFamily="18" charset="0"/>
                <a:cs typeface="Times New Roman" pitchFamily="18" charset="0"/>
              </a:rPr>
              <a:t>версію</a:t>
            </a:r>
            <a:r>
              <a:rPr lang="ru-RU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err="1">
                <a:latin typeface="Times New Roman" pitchFamily="18" charset="0"/>
                <a:cs typeface="Times New Roman" pitchFamily="18" charset="0"/>
              </a:rPr>
              <a:t>середовища</a:t>
            </a:r>
            <a:r>
              <a:rPr lang="ru-RU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err="1">
                <a:latin typeface="Times New Roman" pitchFamily="18" charset="0"/>
                <a:cs typeface="Times New Roman" pitchFamily="18" charset="0"/>
              </a:rPr>
              <a:t>Arduino</a:t>
            </a:r>
            <a:r>
              <a:rPr lang="ru-RU" sz="2000" dirty="0">
                <a:latin typeface="Times New Roman" pitchFamily="18" charset="0"/>
                <a:cs typeface="Times New Roman" pitchFamily="18" charset="0"/>
              </a:rPr>
              <a:t> 1.8.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12</a:t>
            </a:r>
            <a:r>
              <a:rPr lang="ru-RU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err="1">
                <a:latin typeface="Times New Roman" pitchFamily="18" charset="0"/>
                <a:cs typeface="Times New Roman" pitchFamily="18" charset="0"/>
              </a:rPr>
              <a:t>можна</a:t>
            </a:r>
            <a:r>
              <a:rPr lang="ru-RU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err="1">
                <a:latin typeface="Times New Roman" pitchFamily="18" charset="0"/>
                <a:cs typeface="Times New Roman" pitchFamily="18" charset="0"/>
              </a:rPr>
              <a:t>завантажити</a:t>
            </a:r>
            <a:r>
              <a:rPr lang="ru-RU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err="1">
                <a:latin typeface="Times New Roman" pitchFamily="18" charset="0"/>
                <a:cs typeface="Times New Roman" pitchFamily="18" charset="0"/>
              </a:rPr>
              <a:t>зі</a:t>
            </a:r>
            <a:r>
              <a:rPr lang="ru-RU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err="1">
                <a:latin typeface="Times New Roman" pitchFamily="18" charset="0"/>
                <a:cs typeface="Times New Roman" pitchFamily="18" charset="0"/>
              </a:rPr>
              <a:t>сторінки</a:t>
            </a:r>
            <a:r>
              <a:rPr lang="ru-RU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err="1">
                <a:latin typeface="Times New Roman" pitchFamily="18" charset="0"/>
                <a:cs typeface="Times New Roman" pitchFamily="18" charset="0"/>
              </a:rPr>
              <a:t>завантаження</a:t>
            </a:r>
            <a:r>
              <a:rPr lang="ru-RU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err="1">
                <a:latin typeface="Times New Roman" pitchFamily="18" charset="0"/>
                <a:cs typeface="Times New Roman" pitchFamily="18" charset="0"/>
              </a:rPr>
              <a:t>офіційного</a:t>
            </a:r>
            <a:r>
              <a:rPr lang="ru-RU" sz="2000" dirty="0">
                <a:latin typeface="Times New Roman" pitchFamily="18" charset="0"/>
                <a:cs typeface="Times New Roman" pitchFamily="18" charset="0"/>
              </a:rPr>
              <a:t> сайту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uk-UA" sz="2000" u="sng" dirty="0">
                <a:latin typeface="Times New Roman" pitchFamily="18" charset="0"/>
                <a:cs typeface="Times New Roman" pitchFamily="18" charset="0"/>
                <a:hlinkClick r:id="rId2"/>
              </a:rPr>
              <a:t>https://www.arduino.cc/en/main/software</a:t>
            </a:r>
            <a:endParaRPr lang="uk-UA" sz="2000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err="1">
                <a:latin typeface="Times New Roman" pitchFamily="18" charset="0"/>
                <a:cs typeface="Times New Roman" pitchFamily="18" charset="0"/>
              </a:rPr>
              <a:t>Середовище</a:t>
            </a:r>
            <a:r>
              <a:rPr lang="ru-RU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err="1">
                <a:latin typeface="Times New Roman" pitchFamily="18" charset="0"/>
                <a:cs typeface="Times New Roman" pitchFamily="18" charset="0"/>
              </a:rPr>
              <a:t>розробки</a:t>
            </a:r>
            <a:r>
              <a:rPr lang="ru-RU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err="1">
                <a:latin typeface="Times New Roman" pitchFamily="18" charset="0"/>
                <a:cs typeface="Times New Roman" pitchFamily="18" charset="0"/>
              </a:rPr>
              <a:t>Arduino</a:t>
            </a:r>
            <a:r>
              <a:rPr lang="ru-RU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err="1">
                <a:latin typeface="Times New Roman" pitchFamily="18" charset="0"/>
                <a:cs typeface="Times New Roman" pitchFamily="18" charset="0"/>
              </a:rPr>
              <a:t>складається</a:t>
            </a:r>
            <a:r>
              <a:rPr lang="ru-RU" sz="2000" dirty="0">
                <a:latin typeface="Times New Roman" pitchFamily="18" charset="0"/>
                <a:cs typeface="Times New Roman" pitchFamily="18" charset="0"/>
              </a:rPr>
              <a:t> з:</a:t>
            </a:r>
            <a:endParaRPr lang="uk-UA" sz="2000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ru-RU" sz="2000" dirty="0">
                <a:latin typeface="Times New Roman" pitchFamily="18" charset="0"/>
                <a:cs typeface="Times New Roman" pitchFamily="18" charset="0"/>
              </a:rPr>
              <a:t>- </a:t>
            </a:r>
            <a:r>
              <a:rPr lang="uk-UA" sz="2000" dirty="0">
                <a:latin typeface="Times New Roman" pitchFamily="18" charset="0"/>
                <a:cs typeface="Times New Roman" pitchFamily="18" charset="0"/>
              </a:rPr>
              <a:t>р</a:t>
            </a:r>
            <a:r>
              <a:rPr lang="ru-RU" sz="2000" dirty="0" err="1">
                <a:latin typeface="Times New Roman" pitchFamily="18" charset="0"/>
                <a:cs typeface="Times New Roman" pitchFamily="18" charset="0"/>
              </a:rPr>
              <a:t>едактора</a:t>
            </a:r>
            <a:r>
              <a:rPr lang="ru-RU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err="1">
                <a:latin typeface="Times New Roman" pitchFamily="18" charset="0"/>
                <a:cs typeface="Times New Roman" pitchFamily="18" charset="0"/>
              </a:rPr>
              <a:t>програмного</a:t>
            </a:r>
            <a:r>
              <a:rPr lang="ru-RU" sz="2000" dirty="0">
                <a:latin typeface="Times New Roman" pitchFamily="18" charset="0"/>
                <a:cs typeface="Times New Roman" pitchFamily="18" charset="0"/>
              </a:rPr>
              <a:t> коду;</a:t>
            </a:r>
            <a:endParaRPr lang="uk-UA" sz="2000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ru-RU" sz="2000" dirty="0">
                <a:latin typeface="Times New Roman" pitchFamily="18" charset="0"/>
                <a:cs typeface="Times New Roman" pitchFamily="18" charset="0"/>
              </a:rPr>
              <a:t>- </a:t>
            </a:r>
            <a:r>
              <a:rPr lang="ru-RU" sz="2000" dirty="0" err="1">
                <a:latin typeface="Times New Roman" pitchFamily="18" charset="0"/>
                <a:cs typeface="Times New Roman" pitchFamily="18" charset="0"/>
              </a:rPr>
              <a:t>області</a:t>
            </a:r>
            <a:r>
              <a:rPr lang="ru-RU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err="1">
                <a:latin typeface="Times New Roman" pitchFamily="18" charset="0"/>
                <a:cs typeface="Times New Roman" pitchFamily="18" charset="0"/>
              </a:rPr>
              <a:t>повідомлень</a:t>
            </a:r>
            <a:r>
              <a:rPr lang="ru-RU" sz="2000" dirty="0">
                <a:latin typeface="Times New Roman" pitchFamily="18" charset="0"/>
                <a:cs typeface="Times New Roman" pitchFamily="18" charset="0"/>
              </a:rPr>
              <a:t>;</a:t>
            </a:r>
            <a:endParaRPr lang="uk-UA" sz="2000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ru-RU" sz="2000" dirty="0">
                <a:latin typeface="Times New Roman" pitchFamily="18" charset="0"/>
                <a:cs typeface="Times New Roman" pitchFamily="18" charset="0"/>
              </a:rPr>
              <a:t>- </a:t>
            </a:r>
            <a:r>
              <a:rPr lang="ru-RU" sz="2000" dirty="0" err="1">
                <a:latin typeface="Times New Roman" pitchFamily="18" charset="0"/>
                <a:cs typeface="Times New Roman" pitchFamily="18" charset="0"/>
              </a:rPr>
              <a:t>вікна</a:t>
            </a:r>
            <a:r>
              <a:rPr lang="ru-RU" sz="2000" dirty="0">
                <a:latin typeface="Times New Roman" pitchFamily="18" charset="0"/>
                <a:cs typeface="Times New Roman" pitchFamily="18" charset="0"/>
              </a:rPr>
              <a:t> вводу тексту;</a:t>
            </a:r>
            <a:endParaRPr lang="uk-UA" sz="2000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ru-RU" sz="2000" dirty="0">
                <a:latin typeface="Times New Roman" pitchFamily="18" charset="0"/>
                <a:cs typeface="Times New Roman" pitchFamily="18" charset="0"/>
              </a:rPr>
              <a:t>- </a:t>
            </a:r>
            <a:r>
              <a:rPr lang="ru-RU" sz="2000" dirty="0" err="1">
                <a:latin typeface="Times New Roman" pitchFamily="18" charset="0"/>
                <a:cs typeface="Times New Roman" pitchFamily="18" charset="0"/>
              </a:rPr>
              <a:t>панелі</a:t>
            </a:r>
            <a:r>
              <a:rPr lang="ru-RU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err="1">
                <a:latin typeface="Times New Roman" pitchFamily="18" charset="0"/>
                <a:cs typeface="Times New Roman" pitchFamily="18" charset="0"/>
              </a:rPr>
              <a:t>інструментів</a:t>
            </a:r>
            <a:r>
              <a:rPr lang="ru-RU" sz="2000" dirty="0">
                <a:latin typeface="Times New Roman" pitchFamily="18" charset="0"/>
                <a:cs typeface="Times New Roman" pitchFamily="18" charset="0"/>
              </a:rPr>
              <a:t> з кнопками часто </a:t>
            </a:r>
            <a:r>
              <a:rPr lang="ru-RU" sz="2000" dirty="0" err="1">
                <a:latin typeface="Times New Roman" pitchFamily="18" charset="0"/>
                <a:cs typeface="Times New Roman" pitchFamily="18" charset="0"/>
              </a:rPr>
              <a:t>використовуваних</a:t>
            </a:r>
            <a:r>
              <a:rPr lang="ru-RU" sz="2000" dirty="0">
                <a:latin typeface="Times New Roman" pitchFamily="18" charset="0"/>
                <a:cs typeface="Times New Roman" pitchFamily="18" charset="0"/>
              </a:rPr>
              <a:t> команд;</a:t>
            </a:r>
            <a:endParaRPr lang="uk-UA" sz="2000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ru-RU" sz="2000" dirty="0">
                <a:latin typeface="Times New Roman" pitchFamily="18" charset="0"/>
                <a:cs typeface="Times New Roman" pitchFamily="18" charset="0"/>
              </a:rPr>
              <a:t>- </a:t>
            </a:r>
            <a:r>
              <a:rPr lang="ru-RU" sz="2000" dirty="0" err="1">
                <a:latin typeface="Times New Roman" pitchFamily="18" charset="0"/>
                <a:cs typeface="Times New Roman" pitchFamily="18" charset="0"/>
              </a:rPr>
              <a:t>декількох</a:t>
            </a:r>
            <a:r>
              <a:rPr lang="ru-RU" sz="2000" dirty="0">
                <a:latin typeface="Times New Roman" pitchFamily="18" charset="0"/>
                <a:cs typeface="Times New Roman" pitchFamily="18" charset="0"/>
              </a:rPr>
              <a:t> меню.</a:t>
            </a:r>
            <a:endParaRPr lang="uk-UA" sz="20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30801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43608" y="260648"/>
            <a:ext cx="8100392" cy="1008112"/>
          </a:xfrm>
        </p:spPr>
        <p:txBody>
          <a:bodyPr>
            <a:noAutofit/>
          </a:bodyPr>
          <a:lstStyle/>
          <a:p>
            <a:pPr algn="ctr"/>
            <a:r>
              <a:rPr lang="ru-RU" sz="2800" b="1" dirty="0" err="1">
                <a:solidFill>
                  <a:srgbClr val="002060"/>
                </a:solidFill>
                <a:effectLst/>
                <a:latin typeface="Times New Roman" pitchFamily="18" charset="0"/>
                <a:cs typeface="Times New Roman" pitchFamily="18" charset="0"/>
              </a:rPr>
              <a:t>Загальна</a:t>
            </a:r>
            <a:r>
              <a:rPr lang="ru-RU" sz="2800" b="1" dirty="0">
                <a:solidFill>
                  <a:srgbClr val="002060"/>
                </a:solidFill>
                <a:effectLst/>
                <a:latin typeface="Times New Roman" pitchFamily="18" charset="0"/>
                <a:cs typeface="Times New Roman" pitchFamily="18" charset="0"/>
              </a:rPr>
              <a:t> структура </a:t>
            </a:r>
            <a:r>
              <a:rPr lang="en-US" sz="2800" b="1" dirty="0" err="1">
                <a:solidFill>
                  <a:srgbClr val="002060"/>
                </a:solidFill>
                <a:effectLst/>
                <a:latin typeface="Times New Roman" pitchFamily="18" charset="0"/>
                <a:cs typeface="Times New Roman" pitchFamily="18" charset="0"/>
              </a:rPr>
              <a:t>IoT</a:t>
            </a:r>
            <a:r>
              <a:rPr lang="en-US" sz="2800" b="1" dirty="0">
                <a:solidFill>
                  <a:srgbClr val="002060"/>
                </a:solidFill>
                <a:effectLst/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800" b="1" dirty="0">
                <a:solidFill>
                  <a:srgbClr val="002060"/>
                </a:solidFill>
                <a:effectLst/>
                <a:latin typeface="Times New Roman" pitchFamily="18" charset="0"/>
                <a:cs typeface="Times New Roman" pitchFamily="18" charset="0"/>
              </a:rPr>
              <a:t>– </a:t>
            </a:r>
            <a:r>
              <a:rPr lang="uk-UA" sz="2800" b="1" dirty="0">
                <a:solidFill>
                  <a:srgbClr val="002060"/>
                </a:solidFill>
                <a:effectLst/>
                <a:latin typeface="Times New Roman" pitchFamily="18" charset="0"/>
                <a:cs typeface="Times New Roman" pitchFamily="18" charset="0"/>
              </a:rPr>
              <a:t>пристрою моніторингу параметрів погоди (</a:t>
            </a:r>
            <a:r>
              <a:rPr lang="uk-UA" sz="2800" b="1" dirty="0" err="1">
                <a:solidFill>
                  <a:srgbClr val="002060"/>
                </a:solidFill>
                <a:effectLst/>
                <a:latin typeface="Times New Roman" pitchFamily="18" charset="0"/>
                <a:cs typeface="Times New Roman" pitchFamily="18" charset="0"/>
              </a:rPr>
              <a:t>метеопараметрів</a:t>
            </a:r>
            <a:r>
              <a:rPr lang="uk-UA" sz="2800" b="1" dirty="0">
                <a:solidFill>
                  <a:srgbClr val="002060"/>
                </a:solidFill>
                <a:effectLst/>
                <a:latin typeface="Times New Roman" pitchFamily="18" charset="0"/>
                <a:cs typeface="Times New Roman" pitchFamily="18" charset="0"/>
              </a:rPr>
              <a:t>)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2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uk-UA"/>
          </a:p>
        </p:txBody>
      </p:sp>
      <p:sp>
        <p:nvSpPr>
          <p:cNvPr id="3" name="Rectangle 4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uk-UA"/>
          </a:p>
        </p:txBody>
      </p:sp>
      <p:sp>
        <p:nvSpPr>
          <p:cNvPr id="6" name="Rectangle 11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uk-UA"/>
          </a:p>
        </p:txBody>
      </p:sp>
      <p:sp>
        <p:nvSpPr>
          <p:cNvPr id="5" name="Rectangle 17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uk-UA"/>
          </a:p>
        </p:txBody>
      </p:sp>
      <p:graphicFrame>
        <p:nvGraphicFramePr>
          <p:cNvPr id="8" name="Об'єкт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09505896"/>
              </p:ext>
            </p:extLst>
          </p:nvPr>
        </p:nvGraphicFramePr>
        <p:xfrm>
          <a:off x="1131874" y="2348880"/>
          <a:ext cx="7992887" cy="29344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70" name="Visio" r:id="rId3" imgW="6586842" imgH="2411056" progId="Visio.Drawing.11">
                  <p:embed/>
                </p:oleObj>
              </mc:Choice>
              <mc:Fallback>
                <p:oleObj name="Visio" r:id="rId3" imgW="6586842" imgH="2411056" progId="Visio.Drawing.11">
                  <p:embed/>
                  <p:pic>
                    <p:nvPicPr>
                      <p:cNvPr id="0" name="Object 17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31874" y="2348880"/>
                        <a:ext cx="7992887" cy="293440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747724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87624" y="116632"/>
            <a:ext cx="7776864" cy="720080"/>
          </a:xfrm>
        </p:spPr>
        <p:txBody>
          <a:bodyPr>
            <a:noAutofit/>
          </a:bodyPr>
          <a:lstStyle/>
          <a:p>
            <a:pPr algn="ctr"/>
            <a:r>
              <a:rPr lang="ru-RU" sz="2400" b="1" dirty="0" err="1">
                <a:solidFill>
                  <a:srgbClr val="002060"/>
                </a:solidFill>
                <a:effectLst/>
                <a:latin typeface="Times New Roman" pitchFamily="18" charset="0"/>
                <a:cs typeface="Times New Roman" pitchFamily="18" charset="0"/>
              </a:rPr>
              <a:t>Спроектован</a:t>
            </a:r>
            <a:r>
              <a:rPr lang="uk-UA" sz="2400" b="1" dirty="0" err="1">
                <a:solidFill>
                  <a:srgbClr val="002060"/>
                </a:solidFill>
                <a:effectLst/>
                <a:latin typeface="Times New Roman" pitchFamily="18" charset="0"/>
                <a:cs typeface="Times New Roman" pitchFamily="18" charset="0"/>
              </a:rPr>
              <a:t>ий</a:t>
            </a:r>
            <a:r>
              <a:rPr lang="ru-RU" sz="2400" b="1" dirty="0">
                <a:solidFill>
                  <a:srgbClr val="002060"/>
                </a:solidFill>
                <a:effectLst/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>
                <a:solidFill>
                  <a:srgbClr val="002060"/>
                </a:solidFill>
                <a:effectLst/>
                <a:latin typeface="Times New Roman" pitchFamily="18" charset="0"/>
                <a:cs typeface="Times New Roman" pitchFamily="18" charset="0"/>
              </a:rPr>
              <a:t>IoT</a:t>
            </a:r>
            <a:r>
              <a:rPr lang="en-US" sz="2400" b="1" dirty="0">
                <a:solidFill>
                  <a:srgbClr val="002060"/>
                </a:solidFill>
                <a:effectLst/>
                <a:latin typeface="Times New Roman" pitchFamily="18" charset="0"/>
                <a:cs typeface="Times New Roman" pitchFamily="18" charset="0"/>
              </a:rPr>
              <a:t> - </a:t>
            </a:r>
            <a:r>
              <a:rPr lang="ru-RU" sz="2400" b="1" dirty="0" err="1">
                <a:solidFill>
                  <a:srgbClr val="002060"/>
                </a:solidFill>
                <a:effectLst/>
                <a:latin typeface="Times New Roman" pitchFamily="18" charset="0"/>
                <a:cs typeface="Times New Roman" pitchFamily="18" charset="0"/>
              </a:rPr>
              <a:t>пристрій</a:t>
            </a:r>
            <a:r>
              <a:rPr lang="ru-RU" sz="2400" b="1" dirty="0">
                <a:solidFill>
                  <a:srgbClr val="002060"/>
                </a:solidFill>
                <a:effectLst/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400" b="1" dirty="0" err="1">
                <a:solidFill>
                  <a:srgbClr val="002060"/>
                </a:solidFill>
                <a:effectLst/>
                <a:latin typeface="Times New Roman" pitchFamily="18" charset="0"/>
                <a:cs typeface="Times New Roman" pitchFamily="18" charset="0"/>
              </a:rPr>
              <a:t>моніторингу</a:t>
            </a:r>
            <a:r>
              <a:rPr lang="ru-RU" sz="2400" b="1" dirty="0">
                <a:solidFill>
                  <a:srgbClr val="002060"/>
                </a:solidFill>
                <a:effectLst/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400" b="1" dirty="0" err="1">
                <a:solidFill>
                  <a:srgbClr val="002060"/>
                </a:solidFill>
                <a:effectLst/>
                <a:latin typeface="Times New Roman" pitchFamily="18" charset="0"/>
                <a:cs typeface="Times New Roman" pitchFamily="18" charset="0"/>
              </a:rPr>
              <a:t>параметрів</a:t>
            </a:r>
            <a:r>
              <a:rPr lang="ru-RU" sz="2400" b="1" dirty="0">
                <a:solidFill>
                  <a:srgbClr val="002060"/>
                </a:solidFill>
                <a:effectLst/>
                <a:latin typeface="Times New Roman" pitchFamily="18" charset="0"/>
                <a:cs typeface="Times New Roman" pitchFamily="18" charset="0"/>
              </a:rPr>
              <a:t> погоди (</a:t>
            </a:r>
            <a:r>
              <a:rPr lang="ru-RU" sz="2400" b="1" dirty="0" err="1">
                <a:solidFill>
                  <a:srgbClr val="002060"/>
                </a:solidFill>
                <a:effectLst/>
                <a:latin typeface="Times New Roman" pitchFamily="18" charset="0"/>
                <a:cs typeface="Times New Roman" pitchFamily="18" charset="0"/>
              </a:rPr>
              <a:t>метеопараметрів</a:t>
            </a:r>
            <a:r>
              <a:rPr lang="ru-RU" sz="2400" b="1" dirty="0">
                <a:solidFill>
                  <a:srgbClr val="002060"/>
                </a:solidFill>
                <a:effectLst/>
                <a:latin typeface="Times New Roman" pitchFamily="18" charset="0"/>
                <a:cs typeface="Times New Roman" pitchFamily="18" charset="0"/>
              </a:rPr>
              <a:t>) в САПР </a:t>
            </a:r>
            <a:r>
              <a:rPr lang="en-US" sz="2400" b="1" dirty="0">
                <a:solidFill>
                  <a:srgbClr val="002060"/>
                </a:solidFill>
                <a:effectLst/>
                <a:latin typeface="Times New Roman" pitchFamily="18" charset="0"/>
                <a:cs typeface="Times New Roman" pitchFamily="18" charset="0"/>
              </a:rPr>
              <a:t>Proteus</a:t>
            </a:r>
            <a:endParaRPr lang="uk-UA" sz="2400" dirty="0">
              <a:solidFill>
                <a:srgbClr val="002060"/>
              </a:solidFill>
              <a:effectLst/>
            </a:endParaRPr>
          </a:p>
        </p:txBody>
      </p:sp>
      <p:pic>
        <p:nvPicPr>
          <p:cNvPr id="5122" name="Picture 2" descr="pic1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124744"/>
            <a:ext cx="7790700" cy="54726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511348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 10"/>
          <p:cNvSpPr/>
          <p:nvPr/>
        </p:nvSpPr>
        <p:spPr>
          <a:xfrm>
            <a:off x="1187624" y="2444697"/>
            <a:ext cx="748883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b="1" cap="small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Програмно-алгоритмічне</a:t>
            </a:r>
            <a:r>
              <a:rPr lang="ru-RU" sz="2400" b="1" cap="small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400" b="1" cap="small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забезпечення</a:t>
            </a:r>
            <a:r>
              <a:rPr lang="ru-RU" sz="2400" b="1" cap="small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cap="small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IoT</a:t>
            </a:r>
            <a:r>
              <a:rPr lang="en-US" sz="2400" b="1" cap="small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– </a:t>
            </a:r>
            <a:r>
              <a:rPr lang="uk-UA" sz="2400" b="1" cap="small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системи моніторингу параметрів погоди (</a:t>
            </a:r>
            <a:r>
              <a:rPr lang="uk-UA" sz="2400" b="1" cap="small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метеопараметрів</a:t>
            </a:r>
            <a:r>
              <a:rPr lang="uk-UA" sz="2400" b="1" cap="small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endParaRPr lang="ru-RU" sz="2400" b="1" cap="small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2188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88988" y="44624"/>
            <a:ext cx="7920880" cy="584684"/>
          </a:xfrm>
        </p:spPr>
        <p:txBody>
          <a:bodyPr>
            <a:noAutofit/>
          </a:bodyPr>
          <a:lstStyle/>
          <a:p>
            <a:pPr algn="ctr"/>
            <a:r>
              <a:rPr lang="uk-UA" sz="2400" b="1" dirty="0">
                <a:solidFill>
                  <a:srgbClr val="002060"/>
                </a:solidFill>
                <a:effectLst/>
                <a:latin typeface="Times New Roman" pitchFamily="18" charset="0"/>
                <a:cs typeface="Times New Roman" pitchFamily="18" charset="0"/>
              </a:rPr>
              <a:t>Алгоритм роботи головної функції </a:t>
            </a:r>
            <a:r>
              <a:rPr lang="en-US" sz="2400" b="1" dirty="0">
                <a:solidFill>
                  <a:srgbClr val="002060"/>
                </a:solidFill>
                <a:effectLst/>
                <a:latin typeface="Times New Roman" pitchFamily="18" charset="0"/>
                <a:cs typeface="Times New Roman" pitchFamily="18" charset="0"/>
              </a:rPr>
              <a:t>loop() </a:t>
            </a:r>
            <a:r>
              <a:rPr lang="uk-UA" sz="2400" b="1" dirty="0">
                <a:solidFill>
                  <a:srgbClr val="002060"/>
                </a:solidFill>
                <a:effectLst/>
                <a:latin typeface="Times New Roman" pitchFamily="18" charset="0"/>
                <a:cs typeface="Times New Roman" pitchFamily="18" charset="0"/>
              </a:rPr>
              <a:t>ПЗ </a:t>
            </a:r>
            <a:br>
              <a:rPr lang="uk-UA" sz="2400" b="1" dirty="0">
                <a:solidFill>
                  <a:srgbClr val="002060"/>
                </a:solidFill>
                <a:effectLst/>
                <a:latin typeface="Times New Roman" pitchFamily="18" charset="0"/>
                <a:cs typeface="Times New Roman" pitchFamily="18" charset="0"/>
              </a:rPr>
            </a:br>
            <a:r>
              <a:rPr lang="en-US" sz="2400" b="1" dirty="0" err="1">
                <a:solidFill>
                  <a:srgbClr val="002060"/>
                </a:solidFill>
                <a:effectLst/>
                <a:latin typeface="Times New Roman" pitchFamily="18" charset="0"/>
                <a:cs typeface="Times New Roman" pitchFamily="18" charset="0"/>
              </a:rPr>
              <a:t>IoT</a:t>
            </a:r>
            <a:r>
              <a:rPr lang="en-US" sz="2400" b="1" dirty="0">
                <a:solidFill>
                  <a:srgbClr val="002060"/>
                </a:solidFill>
                <a:effectLst/>
                <a:latin typeface="Times New Roman" pitchFamily="18" charset="0"/>
                <a:cs typeface="Times New Roman" pitchFamily="18" charset="0"/>
              </a:rPr>
              <a:t> –</a:t>
            </a:r>
            <a:r>
              <a:rPr lang="uk-UA" sz="2400" b="1" dirty="0">
                <a:solidFill>
                  <a:srgbClr val="002060"/>
                </a:solidFill>
                <a:effectLst/>
                <a:latin typeface="Times New Roman" pitchFamily="18" charset="0"/>
                <a:cs typeface="Times New Roman" pitchFamily="18" charset="0"/>
              </a:rPr>
              <a:t> пристрою моніторингу параметрів погоди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uk-UA"/>
          </a:p>
        </p:txBody>
      </p:sp>
      <p:sp>
        <p:nvSpPr>
          <p:cNvPr id="6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uk-UA"/>
          </a:p>
        </p:txBody>
      </p:sp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uk-UA"/>
          </a:p>
        </p:txBody>
      </p:sp>
      <p:sp>
        <p:nvSpPr>
          <p:cNvPr id="3" name="Rectangle 2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uk-UA"/>
          </a:p>
        </p:txBody>
      </p:sp>
      <p:sp>
        <p:nvSpPr>
          <p:cNvPr id="7" name="Rectangle 2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uk-UA"/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uk-UA"/>
          </a:p>
        </p:txBody>
      </p:sp>
      <p:sp>
        <p:nvSpPr>
          <p:cNvPr id="12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uk-UA"/>
          </a:p>
        </p:txBody>
      </p:sp>
      <p:sp>
        <p:nvSpPr>
          <p:cNvPr id="5" name="Rectangle 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uk-UA"/>
          </a:p>
        </p:txBody>
      </p:sp>
      <p:graphicFrame>
        <p:nvGraphicFramePr>
          <p:cNvPr id="9" name="Об'єкт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59794433"/>
              </p:ext>
            </p:extLst>
          </p:nvPr>
        </p:nvGraphicFramePr>
        <p:xfrm>
          <a:off x="1835696" y="729031"/>
          <a:ext cx="6408712" cy="60843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1" name="Visio" r:id="rId3" imgW="6476942" imgH="6152802" progId="Visio.Drawing.11">
                  <p:embed/>
                </p:oleObj>
              </mc:Choice>
              <mc:Fallback>
                <p:oleObj name="Visio" r:id="rId3" imgW="6476942" imgH="6152802" progId="Visio.Drawing.11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5696" y="729031"/>
                        <a:ext cx="6408712" cy="608434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318317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99592" y="44625"/>
            <a:ext cx="8280920" cy="724942"/>
          </a:xfrm>
        </p:spPr>
        <p:txBody>
          <a:bodyPr>
            <a:noAutofit/>
          </a:bodyPr>
          <a:lstStyle/>
          <a:p>
            <a:pPr algn="ctr"/>
            <a:r>
              <a:rPr lang="ru-RU" sz="2400" b="1" dirty="0" err="1">
                <a:solidFill>
                  <a:srgbClr val="002060"/>
                </a:solidFill>
                <a:effectLst/>
                <a:latin typeface="Times New Roman" pitchFamily="18" charset="0"/>
                <a:cs typeface="Times New Roman" pitchFamily="18" charset="0"/>
              </a:rPr>
              <a:t>Концепція</a:t>
            </a:r>
            <a:r>
              <a:rPr lang="ru-RU" sz="2400" b="1" dirty="0">
                <a:solidFill>
                  <a:srgbClr val="002060"/>
                </a:solidFill>
                <a:effectLst/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400" b="1" dirty="0" err="1">
                <a:solidFill>
                  <a:srgbClr val="002060"/>
                </a:solidFill>
                <a:effectLst/>
                <a:latin typeface="Times New Roman" pitchFamily="18" charset="0"/>
                <a:cs typeface="Times New Roman" pitchFamily="18" charset="0"/>
              </a:rPr>
              <a:t>Інтернет</a:t>
            </a:r>
            <a:r>
              <a:rPr lang="ru-RU" sz="2400" b="1" dirty="0">
                <a:solidFill>
                  <a:srgbClr val="002060"/>
                </a:solidFill>
                <a:effectLst/>
                <a:latin typeface="Times New Roman" pitchFamily="18" charset="0"/>
                <a:cs typeface="Times New Roman" pitchFamily="18" charset="0"/>
              </a:rPr>
              <a:t> Речей (</a:t>
            </a:r>
            <a:r>
              <a:rPr lang="en-US" sz="2400" b="1" dirty="0">
                <a:solidFill>
                  <a:srgbClr val="002060"/>
                </a:solidFill>
                <a:effectLst/>
                <a:latin typeface="Times New Roman" pitchFamily="18" charset="0"/>
                <a:cs typeface="Times New Roman" pitchFamily="18" charset="0"/>
              </a:rPr>
              <a:t>Internet of Things (</a:t>
            </a:r>
            <a:r>
              <a:rPr lang="en-US" sz="2400" b="1" dirty="0" err="1">
                <a:solidFill>
                  <a:srgbClr val="002060"/>
                </a:solidFill>
                <a:effectLst/>
                <a:latin typeface="Times New Roman" pitchFamily="18" charset="0"/>
                <a:cs typeface="Times New Roman" pitchFamily="18" charset="0"/>
              </a:rPr>
              <a:t>IoT</a:t>
            </a:r>
            <a:r>
              <a:rPr lang="en-US" sz="2400" b="1" dirty="0">
                <a:solidFill>
                  <a:srgbClr val="002060"/>
                </a:solidFill>
                <a:effectLst/>
                <a:latin typeface="Times New Roman" pitchFamily="18" charset="0"/>
                <a:cs typeface="Times New Roman" pitchFamily="18" charset="0"/>
              </a:rPr>
              <a:t>))</a:t>
            </a:r>
            <a:endParaRPr lang="uk-UA" sz="2400" b="1" dirty="0">
              <a:solidFill>
                <a:srgbClr val="002060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Місце для вмісту 2"/>
          <p:cNvSpPr>
            <a:spLocks noGrp="1"/>
          </p:cNvSpPr>
          <p:nvPr>
            <p:ph idx="1"/>
          </p:nvPr>
        </p:nvSpPr>
        <p:spPr>
          <a:xfrm>
            <a:off x="971600" y="620688"/>
            <a:ext cx="8136904" cy="6237312"/>
          </a:xfrm>
        </p:spPr>
        <p:txBody>
          <a:bodyPr>
            <a:normAutofit lnSpcReduction="10000"/>
          </a:bodyPr>
          <a:lstStyle/>
          <a:p>
            <a:pPr marL="82296" indent="0" algn="just">
              <a:lnSpc>
                <a:spcPct val="120000"/>
              </a:lnSpc>
              <a:spcBef>
                <a:spcPts val="0"/>
              </a:spcBef>
              <a:buNone/>
            </a:pPr>
            <a:r>
              <a:rPr lang="uk-UA" sz="1800" dirty="0">
                <a:latin typeface="Times New Roman" pitchFamily="18" charset="0"/>
                <a:cs typeface="Times New Roman" pitchFamily="18" charset="0"/>
              </a:rPr>
              <a:t>      </a:t>
            </a:r>
            <a:r>
              <a:rPr lang="uk-UA" sz="1800" dirty="0" err="1">
                <a:latin typeface="Times New Roman" pitchFamily="18" charset="0"/>
                <a:cs typeface="Times New Roman" pitchFamily="18" charset="0"/>
              </a:rPr>
              <a:t>IoT</a:t>
            </a:r>
            <a:r>
              <a:rPr lang="uk-UA" sz="1800" dirty="0">
                <a:latin typeface="Times New Roman" pitchFamily="18" charset="0"/>
                <a:cs typeface="Times New Roman" pitchFamily="18" charset="0"/>
              </a:rPr>
              <a:t>, або </a:t>
            </a:r>
            <a:r>
              <a:rPr lang="uk-UA" sz="1800" dirty="0" err="1">
                <a:latin typeface="Times New Roman" pitchFamily="18" charset="0"/>
                <a:cs typeface="Times New Roman" pitchFamily="18" charset="0"/>
              </a:rPr>
              <a:t>інтернет</a:t>
            </a:r>
            <a:r>
              <a:rPr lang="uk-UA" sz="1800" dirty="0">
                <a:latin typeface="Times New Roman" pitchFamily="18" charset="0"/>
                <a:cs typeface="Times New Roman" pitchFamily="18" charset="0"/>
              </a:rPr>
              <a:t> речей, - це мережа пов'язаних через </a:t>
            </a:r>
            <a:r>
              <a:rPr lang="uk-UA" sz="1800" dirty="0" err="1">
                <a:latin typeface="Times New Roman" pitchFamily="18" charset="0"/>
                <a:cs typeface="Times New Roman" pitchFamily="18" charset="0"/>
              </a:rPr>
              <a:t>інтернет</a:t>
            </a:r>
            <a:r>
              <a:rPr lang="uk-UA" sz="1800" dirty="0">
                <a:latin typeface="Times New Roman" pitchFamily="18" charset="0"/>
                <a:cs typeface="Times New Roman" pitchFamily="18" charset="0"/>
              </a:rPr>
              <a:t> об'єктів, здатних збирати дані і обмінюватися даними, які надходять зі вбудованих сервісів</a:t>
            </a:r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.</a:t>
            </a:r>
            <a:r>
              <a:rPr lang="uk-UA" sz="1800" dirty="0">
                <a:latin typeface="Times New Roman" pitchFamily="18" charset="0"/>
                <a:cs typeface="Times New Roman" pitchFamily="18" charset="0"/>
              </a:rPr>
              <a:t> Пристрої, що входять до Інтернету речей – це</a:t>
            </a:r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uk-UA" sz="1800" dirty="0">
                <a:latin typeface="Times New Roman" pitchFamily="18" charset="0"/>
                <a:cs typeface="Times New Roman" pitchFamily="18" charset="0"/>
              </a:rPr>
              <a:t>будь-які автономні пристрої, підключені до Інтернету, які можуть відслідковуватися і/або управлятися дистанційно. Екосистема </a:t>
            </a:r>
            <a:r>
              <a:rPr lang="uk-UA" sz="1800" dirty="0" err="1">
                <a:latin typeface="Times New Roman" pitchFamily="18" charset="0"/>
                <a:cs typeface="Times New Roman" pitchFamily="18" charset="0"/>
              </a:rPr>
              <a:t>IoT</a:t>
            </a:r>
            <a:r>
              <a:rPr lang="uk-UA" sz="1800" dirty="0">
                <a:latin typeface="Times New Roman" pitchFamily="18" charset="0"/>
                <a:cs typeface="Times New Roman" pitchFamily="18" charset="0"/>
              </a:rPr>
              <a:t>, або Інтернету речей - всі компоненти, які дозволяють бізнесу, підприємствам і користувачам приєднувати свої пристрої </a:t>
            </a:r>
            <a:r>
              <a:rPr lang="uk-UA" sz="1800" dirty="0" err="1">
                <a:latin typeface="Times New Roman" pitchFamily="18" charset="0"/>
                <a:cs typeface="Times New Roman" pitchFamily="18" charset="0"/>
              </a:rPr>
              <a:t>IoT</a:t>
            </a:r>
            <a:r>
              <a:rPr lang="uk-UA" sz="1800" dirty="0">
                <a:latin typeface="Times New Roman" pitchFamily="18" charset="0"/>
                <a:cs typeface="Times New Roman" pitchFamily="18" charset="0"/>
              </a:rPr>
              <a:t>, включаючи пульти управління, панелі інструментів, мережі, шлюзи, аналітику, зберігання даних і безпеку. </a:t>
            </a:r>
            <a:endParaRPr lang="en-US" sz="1800" dirty="0">
              <a:latin typeface="Times New Roman" pitchFamily="18" charset="0"/>
              <a:cs typeface="Times New Roman" pitchFamily="18" charset="0"/>
            </a:endParaRPr>
          </a:p>
          <a:p>
            <a:pPr marL="82296" indent="0" algn="just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uk-UA" sz="1800" dirty="0">
                <a:latin typeface="Times New Roman" pitchFamily="18" charset="0"/>
                <a:cs typeface="Times New Roman" pitchFamily="18" charset="0"/>
              </a:rPr>
              <a:t>Один пристрій </a:t>
            </a:r>
            <a:r>
              <a:rPr lang="uk-UA" sz="1800" dirty="0" err="1">
                <a:latin typeface="Times New Roman" pitchFamily="18" charset="0"/>
                <a:cs typeface="Times New Roman" pitchFamily="18" charset="0"/>
              </a:rPr>
              <a:t>IoT</a:t>
            </a:r>
            <a:r>
              <a:rPr lang="uk-UA" sz="1800" dirty="0">
                <a:latin typeface="Times New Roman" pitchFamily="18" charset="0"/>
                <a:cs typeface="Times New Roman" pitchFamily="18" charset="0"/>
              </a:rPr>
              <a:t> з</a:t>
            </a:r>
            <a:r>
              <a:rPr lang="ru-RU" sz="1800" dirty="0">
                <a:latin typeface="Times New Roman" pitchFamily="18" charset="0"/>
                <a:cs typeface="Times New Roman" pitchFamily="18" charset="0"/>
              </a:rPr>
              <a:t>’</a:t>
            </a:r>
            <a:r>
              <a:rPr lang="uk-UA" sz="1800" dirty="0" err="1">
                <a:latin typeface="Times New Roman" pitchFamily="18" charset="0"/>
                <a:cs typeface="Times New Roman" pitchFamily="18" charset="0"/>
              </a:rPr>
              <a:t>єднується</a:t>
            </a:r>
            <a:r>
              <a:rPr lang="uk-UA" sz="1800" dirty="0">
                <a:latin typeface="Times New Roman" pitchFamily="18" charset="0"/>
                <a:cs typeface="Times New Roman" pitchFamily="18" charset="0"/>
              </a:rPr>
              <a:t> з іншим для передачі інформації через </a:t>
            </a:r>
            <a:r>
              <a:rPr lang="uk-UA" sz="1800" dirty="0" err="1">
                <a:latin typeface="Times New Roman" pitchFamily="18" charset="0"/>
                <a:cs typeface="Times New Roman" pitchFamily="18" charset="0"/>
              </a:rPr>
              <a:t>Інтернет-протоколи</a:t>
            </a:r>
            <a:r>
              <a:rPr lang="uk-UA" sz="1800" dirty="0">
                <a:latin typeface="Times New Roman" pitchFamily="18" charset="0"/>
                <a:cs typeface="Times New Roman" pitchFamily="18" charset="0"/>
              </a:rPr>
              <a:t>. IoT-платформи служать мостом між сенсорами пристроїв і мережею передачі даних. На сьогодні є велике різноманіття платформ </a:t>
            </a:r>
            <a:r>
              <a:rPr lang="uk-UA" sz="1800" dirty="0" err="1">
                <a:latin typeface="Times New Roman" pitchFamily="18" charset="0"/>
                <a:cs typeface="Times New Roman" pitchFamily="18" charset="0"/>
              </a:rPr>
              <a:t>IoT</a:t>
            </a:r>
            <a:r>
              <a:rPr lang="uk-UA" sz="1800" dirty="0">
                <a:latin typeface="Times New Roman" pitchFamily="18" charset="0"/>
                <a:cs typeface="Times New Roman" pitchFamily="18" charset="0"/>
              </a:rPr>
              <a:t>, наприклад </a:t>
            </a:r>
            <a:r>
              <a:rPr lang="uk-UA" sz="1800" dirty="0" err="1">
                <a:latin typeface="Times New Roman" pitchFamily="18" charset="0"/>
                <a:cs typeface="Times New Roman" pitchFamily="18" charset="0"/>
              </a:rPr>
              <a:t>таі</a:t>
            </a:r>
            <a:r>
              <a:rPr lang="uk-UA" sz="1800" dirty="0">
                <a:latin typeface="Times New Roman" pitchFamily="18" charset="0"/>
                <a:cs typeface="Times New Roman" pitchFamily="18" charset="0"/>
              </a:rPr>
              <a:t> як: </a:t>
            </a:r>
            <a:r>
              <a:rPr lang="uk-UA" sz="1800" dirty="0" err="1">
                <a:latin typeface="Times New Roman" pitchFamily="18" charset="0"/>
                <a:cs typeface="Times New Roman" pitchFamily="18" charset="0"/>
              </a:rPr>
              <a:t>Amazon</a:t>
            </a:r>
            <a:r>
              <a:rPr lang="uk-UA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uk-UA" sz="1800" dirty="0" err="1">
                <a:latin typeface="Times New Roman" pitchFamily="18" charset="0"/>
                <a:cs typeface="Times New Roman" pitchFamily="18" charset="0"/>
              </a:rPr>
              <a:t>Web</a:t>
            </a:r>
            <a:r>
              <a:rPr lang="uk-UA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uk-UA" sz="1800" dirty="0" err="1">
                <a:latin typeface="Times New Roman" pitchFamily="18" charset="0"/>
                <a:cs typeface="Times New Roman" pitchFamily="18" charset="0"/>
              </a:rPr>
              <a:t>Services</a:t>
            </a:r>
            <a:r>
              <a:rPr lang="uk-UA" sz="1800" dirty="0">
                <a:latin typeface="Times New Roman" pitchFamily="18" charset="0"/>
                <a:cs typeface="Times New Roman" pitchFamily="18" charset="0"/>
              </a:rPr>
              <a:t>, Microsoft </a:t>
            </a:r>
            <a:r>
              <a:rPr lang="uk-UA" sz="1800" dirty="0" err="1">
                <a:latin typeface="Times New Roman" pitchFamily="18" charset="0"/>
                <a:cs typeface="Times New Roman" pitchFamily="18" charset="0"/>
              </a:rPr>
              <a:t>Azure</a:t>
            </a:r>
            <a:r>
              <a:rPr lang="uk-UA" sz="1800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uk-UA" sz="1800" dirty="0" err="1">
                <a:latin typeface="Times New Roman" pitchFamily="18" charset="0"/>
                <a:cs typeface="Times New Roman" pitchFamily="18" charset="0"/>
              </a:rPr>
              <a:t>ThingWorx</a:t>
            </a:r>
            <a:r>
              <a:rPr lang="uk-UA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uk-UA" sz="1800" dirty="0" err="1">
                <a:latin typeface="Times New Roman" pitchFamily="18" charset="0"/>
                <a:cs typeface="Times New Roman" pitchFamily="18" charset="0"/>
              </a:rPr>
              <a:t>IoT</a:t>
            </a:r>
            <a:r>
              <a:rPr lang="uk-UA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uk-UA" sz="1800" dirty="0" err="1">
                <a:latin typeface="Times New Roman" pitchFamily="18" charset="0"/>
                <a:cs typeface="Times New Roman" pitchFamily="18" charset="0"/>
              </a:rPr>
              <a:t>Platform</a:t>
            </a:r>
            <a:r>
              <a:rPr lang="uk-UA" sz="1800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uk-UA" sz="1800" dirty="0" err="1">
                <a:latin typeface="Times New Roman" pitchFamily="18" charset="0"/>
                <a:cs typeface="Times New Roman" pitchFamily="18" charset="0"/>
              </a:rPr>
              <a:t>IBM’s</a:t>
            </a:r>
            <a:r>
              <a:rPr lang="uk-UA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uk-UA" sz="1800" dirty="0" err="1">
                <a:latin typeface="Times New Roman" pitchFamily="18" charset="0"/>
                <a:cs typeface="Times New Roman" pitchFamily="18" charset="0"/>
              </a:rPr>
              <a:t>Watson</a:t>
            </a:r>
            <a:r>
              <a:rPr lang="uk-UA" sz="1800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uk-UA" sz="1800" dirty="0" err="1">
                <a:latin typeface="Times New Roman" pitchFamily="18" charset="0"/>
                <a:cs typeface="Times New Roman" pitchFamily="18" charset="0"/>
              </a:rPr>
              <a:t>Cisco</a:t>
            </a:r>
            <a:r>
              <a:rPr lang="uk-UA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uk-UA" sz="1800" dirty="0" err="1">
                <a:latin typeface="Times New Roman" pitchFamily="18" charset="0"/>
                <a:cs typeface="Times New Roman" pitchFamily="18" charset="0"/>
              </a:rPr>
              <a:t>IoT</a:t>
            </a:r>
            <a:r>
              <a:rPr lang="uk-UA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uk-UA" sz="1800" dirty="0" err="1">
                <a:latin typeface="Times New Roman" pitchFamily="18" charset="0"/>
                <a:cs typeface="Times New Roman" pitchFamily="18" charset="0"/>
              </a:rPr>
              <a:t>Cloud</a:t>
            </a:r>
            <a:r>
              <a:rPr lang="uk-UA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uk-UA" sz="1800" dirty="0" err="1">
                <a:latin typeface="Times New Roman" pitchFamily="18" charset="0"/>
                <a:cs typeface="Times New Roman" pitchFamily="18" charset="0"/>
              </a:rPr>
              <a:t>Connect</a:t>
            </a:r>
            <a:r>
              <a:rPr lang="uk-UA" sz="1800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uk-UA" sz="1800" dirty="0" err="1">
                <a:latin typeface="Times New Roman" pitchFamily="18" charset="0"/>
                <a:cs typeface="Times New Roman" pitchFamily="18" charset="0"/>
              </a:rPr>
              <a:t>Salesforce</a:t>
            </a:r>
            <a:r>
              <a:rPr lang="uk-UA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uk-UA" sz="1800" dirty="0" err="1">
                <a:latin typeface="Times New Roman" pitchFamily="18" charset="0"/>
                <a:cs typeface="Times New Roman" pitchFamily="18" charset="0"/>
              </a:rPr>
              <a:t>IoT</a:t>
            </a:r>
            <a:r>
              <a:rPr lang="uk-UA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uk-UA" sz="1800" dirty="0" err="1">
                <a:latin typeface="Times New Roman" pitchFamily="18" charset="0"/>
                <a:cs typeface="Times New Roman" pitchFamily="18" charset="0"/>
              </a:rPr>
              <a:t>Cloud</a:t>
            </a:r>
            <a:r>
              <a:rPr lang="uk-UA" sz="1800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uk-UA" sz="1800" dirty="0" err="1">
                <a:latin typeface="Times New Roman" pitchFamily="18" charset="0"/>
                <a:cs typeface="Times New Roman" pitchFamily="18" charset="0"/>
              </a:rPr>
              <a:t>Oracle</a:t>
            </a:r>
            <a:r>
              <a:rPr lang="uk-UA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uk-UA" sz="1800" dirty="0" err="1">
                <a:latin typeface="Times New Roman" pitchFamily="18" charset="0"/>
                <a:cs typeface="Times New Roman" pitchFamily="18" charset="0"/>
              </a:rPr>
              <a:t>Integrated</a:t>
            </a:r>
            <a:r>
              <a:rPr lang="uk-UA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uk-UA" sz="1800" dirty="0" err="1">
                <a:latin typeface="Times New Roman" pitchFamily="18" charset="0"/>
                <a:cs typeface="Times New Roman" pitchFamily="18" charset="0"/>
              </a:rPr>
              <a:t>Cloud</a:t>
            </a:r>
            <a:r>
              <a:rPr lang="uk-UA" sz="1800" dirty="0">
                <a:latin typeface="Times New Roman" pitchFamily="18" charset="0"/>
                <a:cs typeface="Times New Roman" pitchFamily="18" charset="0"/>
              </a:rPr>
              <a:t>, GE </a:t>
            </a:r>
            <a:r>
              <a:rPr lang="uk-UA" sz="1800" dirty="0" err="1">
                <a:latin typeface="Times New Roman" pitchFamily="18" charset="0"/>
                <a:cs typeface="Times New Roman" pitchFamily="18" charset="0"/>
              </a:rPr>
              <a:t>Predix</a:t>
            </a:r>
            <a:r>
              <a:rPr lang="uk-UA" sz="1800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Node</a:t>
            </a:r>
            <a:r>
              <a:rPr lang="uk-UA" sz="1800" dirty="0">
                <a:latin typeface="Times New Roman" pitchFamily="18" charset="0"/>
                <a:cs typeface="Times New Roman" pitchFamily="18" charset="0"/>
              </a:rPr>
              <a:t>-</a:t>
            </a:r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RED</a:t>
            </a:r>
            <a:r>
              <a:rPr lang="uk-UA" sz="1800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1800" dirty="0" err="1">
                <a:latin typeface="Times New Roman" pitchFamily="18" charset="0"/>
                <a:cs typeface="Times New Roman" pitchFamily="18" charset="0"/>
              </a:rPr>
              <a:t>ThingsBoard</a:t>
            </a:r>
            <a:r>
              <a:rPr lang="uk-UA" sz="1800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1800" dirty="0" err="1">
                <a:latin typeface="Times New Roman" pitchFamily="18" charset="0"/>
                <a:cs typeface="Times New Roman" pitchFamily="18" charset="0"/>
              </a:rPr>
              <a:t>Adafruit</a:t>
            </a:r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 IO</a:t>
            </a:r>
            <a:r>
              <a:rPr lang="uk-UA" sz="1800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1800" dirty="0" err="1">
                <a:latin typeface="Times New Roman" pitchFamily="18" charset="0"/>
                <a:cs typeface="Times New Roman" pitchFamily="18" charset="0"/>
              </a:rPr>
              <a:t>Kaa</a:t>
            </a:r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800" dirty="0" err="1">
                <a:latin typeface="Times New Roman" pitchFamily="18" charset="0"/>
                <a:cs typeface="Times New Roman" pitchFamily="18" charset="0"/>
              </a:rPr>
              <a:t>IoT</a:t>
            </a:r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 Platform</a:t>
            </a:r>
            <a:r>
              <a:rPr lang="uk-UA" sz="1800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1800" dirty="0" err="1">
                <a:latin typeface="Times New Roman" pitchFamily="18" charset="0"/>
                <a:cs typeface="Times New Roman" pitchFamily="18" charset="0"/>
              </a:rPr>
              <a:t>thinger</a:t>
            </a:r>
            <a:r>
              <a:rPr lang="uk-UA" sz="1800" dirty="0">
                <a:latin typeface="Times New Roman" pitchFamily="18" charset="0"/>
                <a:cs typeface="Times New Roman" pitchFamily="18" charset="0"/>
              </a:rPr>
              <a:t>.</a:t>
            </a:r>
            <a:r>
              <a:rPr lang="en-US" sz="1800" dirty="0" err="1">
                <a:latin typeface="Times New Roman" pitchFamily="18" charset="0"/>
                <a:cs typeface="Times New Roman" pitchFamily="18" charset="0"/>
              </a:rPr>
              <a:t>io</a:t>
            </a:r>
            <a:r>
              <a:rPr lang="uk-UA" sz="1800" dirty="0">
                <a:latin typeface="Times New Roman" pitchFamily="18" charset="0"/>
                <a:cs typeface="Times New Roman" pitchFamily="18" charset="0"/>
              </a:rPr>
              <a:t>...</a:t>
            </a:r>
            <a:endParaRPr lang="en-US" sz="1800" dirty="0">
              <a:latin typeface="Times New Roman" pitchFamily="18" charset="0"/>
              <a:cs typeface="Times New Roman" pitchFamily="18" charset="0"/>
            </a:endParaRPr>
          </a:p>
          <a:p>
            <a:pPr marL="82296" indent="0" algn="just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uk-UA" sz="1800" dirty="0">
                <a:latin typeface="Times New Roman" pitchFamily="18" charset="0"/>
                <a:cs typeface="Times New Roman" pitchFamily="18" charset="0"/>
              </a:rPr>
              <a:t>Перспективним використання IoT-пристроїв є у наступних напрямках: виробництво, транспорт, оборона, сільське господарство, інфраструктура, роздрібні продажі, логістика, банки, видобуток корисних копалин, страхова справа, розумні будинки, виробництво продуктів харчування, обслуговування, лікарні, охорона здоров</a:t>
            </a:r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’</a:t>
            </a:r>
            <a:r>
              <a:rPr lang="uk-UA" sz="1800" dirty="0">
                <a:latin typeface="Times New Roman" pitchFamily="18" charset="0"/>
                <a:cs typeface="Times New Roman" pitchFamily="18" charset="0"/>
              </a:rPr>
              <a:t>я, розумні споруди, IoT-компанії. </a:t>
            </a:r>
            <a:endParaRPr lang="en-US" sz="1800" dirty="0">
              <a:latin typeface="Times New Roman" pitchFamily="18" charset="0"/>
              <a:cs typeface="Times New Roman" pitchFamily="18" charset="0"/>
            </a:endParaRPr>
          </a:p>
          <a:p>
            <a:pPr marL="82296" indent="0" algn="just">
              <a:lnSpc>
                <a:spcPct val="120000"/>
              </a:lnSpc>
              <a:spcBef>
                <a:spcPts val="0"/>
              </a:spcBef>
              <a:buNone/>
            </a:pPr>
            <a:endParaRPr lang="uk-UA" sz="1800" dirty="0">
              <a:latin typeface="Times New Roman" pitchFamily="18" charset="0"/>
              <a:cs typeface="Times New Roman" pitchFamily="18" charset="0"/>
            </a:endParaRPr>
          </a:p>
          <a:p>
            <a:pPr marL="82296" indent="0" algn="just">
              <a:spcBef>
                <a:spcPts val="0"/>
              </a:spcBef>
              <a:buNone/>
            </a:pPr>
            <a:endParaRPr lang="uk-UA" sz="1800" dirty="0">
              <a:latin typeface="Times New Roman" pitchFamily="18" charset="0"/>
              <a:cs typeface="Times New Roman" pitchFamily="18" charset="0"/>
            </a:endParaRPr>
          </a:p>
          <a:p>
            <a:endParaRPr lang="uk-UA" sz="2900" dirty="0">
              <a:latin typeface="Times New Roman" pitchFamily="18" charset="0"/>
              <a:cs typeface="Times New Roman" pitchFamily="18" charset="0"/>
            </a:endParaRPr>
          </a:p>
          <a:p>
            <a:endParaRPr lang="uk-UA" dirty="0"/>
          </a:p>
          <a:p>
            <a:endParaRPr lang="uk-UA" dirty="0"/>
          </a:p>
          <a:p>
            <a:endParaRPr lang="uk-UA" dirty="0"/>
          </a:p>
          <a:p>
            <a:endParaRPr lang="uk-UA" dirty="0"/>
          </a:p>
          <a:p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5168894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15616" y="188640"/>
            <a:ext cx="7920880" cy="504056"/>
          </a:xfrm>
        </p:spPr>
        <p:txBody>
          <a:bodyPr>
            <a:noAutofit/>
          </a:bodyPr>
          <a:lstStyle/>
          <a:p>
            <a:pPr algn="ctr"/>
            <a:r>
              <a:rPr lang="uk-UA" sz="2400" b="1" dirty="0">
                <a:solidFill>
                  <a:srgbClr val="002060"/>
                </a:solidFill>
                <a:effectLst/>
                <a:latin typeface="Times New Roman" pitchFamily="18" charset="0"/>
                <a:cs typeface="Times New Roman" pitchFamily="18" charset="0"/>
              </a:rPr>
              <a:t>Алгоритм ініціалізації </a:t>
            </a:r>
            <a:r>
              <a:rPr lang="en-US" sz="2400" b="1" dirty="0">
                <a:solidFill>
                  <a:srgbClr val="002060"/>
                </a:solidFill>
                <a:effectLst/>
                <a:latin typeface="Times New Roman" pitchFamily="18" charset="0"/>
                <a:cs typeface="Times New Roman" pitchFamily="18" charset="0"/>
              </a:rPr>
              <a:t>LCD, </a:t>
            </a:r>
            <a:r>
              <a:rPr lang="uk-UA" sz="2400" b="1" dirty="0">
                <a:solidFill>
                  <a:srgbClr val="002060"/>
                </a:solidFill>
                <a:effectLst/>
                <a:latin typeface="Times New Roman" pitchFamily="18" charset="0"/>
                <a:cs typeface="Times New Roman" pitchFamily="18" charset="0"/>
              </a:rPr>
              <a:t>сенсора </a:t>
            </a:r>
            <a:r>
              <a:rPr lang="en-US" sz="2400" b="1" dirty="0">
                <a:solidFill>
                  <a:srgbClr val="002060"/>
                </a:solidFill>
                <a:effectLst/>
                <a:latin typeface="Times New Roman" pitchFamily="18" charset="0"/>
                <a:cs typeface="Times New Roman" pitchFamily="18" charset="0"/>
              </a:rPr>
              <a:t>BME280</a:t>
            </a:r>
            <a:r>
              <a:rPr lang="uk-UA" sz="2400" b="1" dirty="0">
                <a:solidFill>
                  <a:srgbClr val="002060"/>
                </a:solidFill>
                <a:effectLst/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2400" b="1" dirty="0">
                <a:solidFill>
                  <a:srgbClr val="002060"/>
                </a:solidFill>
                <a:effectLst/>
                <a:latin typeface="Times New Roman" pitchFamily="18" charset="0"/>
                <a:cs typeface="Times New Roman" pitchFamily="18" charset="0"/>
              </a:rPr>
              <a:t>Wi-Fi </a:t>
            </a:r>
            <a:r>
              <a:rPr lang="uk-UA" sz="2400" b="1" dirty="0">
                <a:solidFill>
                  <a:srgbClr val="002060"/>
                </a:solidFill>
                <a:effectLst/>
                <a:latin typeface="Times New Roman" pitchFamily="18" charset="0"/>
                <a:cs typeface="Times New Roman" pitchFamily="18" charset="0"/>
              </a:rPr>
              <a:t>модуля, </a:t>
            </a:r>
            <a:r>
              <a:rPr lang="en-US" sz="2400" b="1" dirty="0">
                <a:solidFill>
                  <a:srgbClr val="002060"/>
                </a:solidFill>
                <a:effectLst/>
                <a:latin typeface="Times New Roman" pitchFamily="18" charset="0"/>
                <a:cs typeface="Times New Roman" pitchFamily="18" charset="0"/>
              </a:rPr>
              <a:t>MQTT </a:t>
            </a:r>
            <a:r>
              <a:rPr lang="uk-UA" sz="2400" b="1" dirty="0">
                <a:solidFill>
                  <a:srgbClr val="002060"/>
                </a:solidFill>
                <a:effectLst/>
                <a:latin typeface="Times New Roman" pitchFamily="18" charset="0"/>
                <a:cs typeface="Times New Roman" pitchFamily="18" charset="0"/>
              </a:rPr>
              <a:t>клієнта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uk-UA"/>
          </a:p>
        </p:txBody>
      </p:sp>
      <p:sp>
        <p:nvSpPr>
          <p:cNvPr id="6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uk-UA"/>
          </a:p>
        </p:txBody>
      </p:sp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uk-UA"/>
          </a:p>
        </p:txBody>
      </p:sp>
      <p:sp>
        <p:nvSpPr>
          <p:cNvPr id="3" name="Rectangle 2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uk-UA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uk-UA"/>
          </a:p>
        </p:txBody>
      </p:sp>
      <p:graphicFrame>
        <p:nvGraphicFramePr>
          <p:cNvPr id="7" name="Об'єкт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90764031"/>
              </p:ext>
            </p:extLst>
          </p:nvPr>
        </p:nvGraphicFramePr>
        <p:xfrm>
          <a:off x="1746076" y="857250"/>
          <a:ext cx="6210300" cy="6000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9" name="Visio" r:id="rId3" imgW="6533366" imgH="6317288" progId="Visio.Drawing.11">
                  <p:embed/>
                </p:oleObj>
              </mc:Choice>
              <mc:Fallback>
                <p:oleObj name="Visio" r:id="rId3" imgW="6533366" imgH="6317288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46076" y="857250"/>
                        <a:ext cx="6210300" cy="6000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826244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43608" y="116632"/>
            <a:ext cx="8100392" cy="576064"/>
          </a:xfrm>
        </p:spPr>
        <p:txBody>
          <a:bodyPr>
            <a:noAutofit/>
          </a:bodyPr>
          <a:lstStyle/>
          <a:p>
            <a:pPr algn="ctr"/>
            <a:r>
              <a:rPr lang="uk-UA" sz="2400" b="1" dirty="0">
                <a:solidFill>
                  <a:srgbClr val="002060"/>
                </a:solidFill>
                <a:effectLst/>
                <a:latin typeface="Times New Roman" pitchFamily="18" charset="0"/>
                <a:cs typeface="Times New Roman" pitchFamily="18" charset="0"/>
              </a:rPr>
              <a:t>Алгоритм ініціалізації </a:t>
            </a:r>
            <a:r>
              <a:rPr lang="en-US" sz="2400" b="1" dirty="0">
                <a:solidFill>
                  <a:srgbClr val="002060"/>
                </a:solidFill>
                <a:effectLst/>
                <a:latin typeface="Times New Roman" pitchFamily="18" charset="0"/>
                <a:cs typeface="Times New Roman" pitchFamily="18" charset="0"/>
              </a:rPr>
              <a:t>Wi-Fi </a:t>
            </a:r>
            <a:r>
              <a:rPr lang="uk-UA" sz="2400" b="1" dirty="0">
                <a:solidFill>
                  <a:srgbClr val="002060"/>
                </a:solidFill>
                <a:effectLst/>
                <a:latin typeface="Times New Roman" pitchFamily="18" charset="0"/>
                <a:cs typeface="Times New Roman" pitchFamily="18" charset="0"/>
              </a:rPr>
              <a:t>модуля </a:t>
            </a:r>
            <a:r>
              <a:rPr lang="en-US" sz="2400" b="1" dirty="0">
                <a:solidFill>
                  <a:srgbClr val="002060"/>
                </a:solidFill>
                <a:effectLst/>
                <a:latin typeface="Times New Roman" pitchFamily="18" charset="0"/>
                <a:cs typeface="Times New Roman" pitchFamily="18" charset="0"/>
              </a:rPr>
              <a:t>ESP8266 </a:t>
            </a:r>
            <a:r>
              <a:rPr lang="uk-UA" sz="2400" b="1" dirty="0">
                <a:solidFill>
                  <a:srgbClr val="002060"/>
                </a:solidFill>
                <a:effectLst/>
                <a:latin typeface="Times New Roman" pitchFamily="18" charset="0"/>
                <a:cs typeface="Times New Roman" pitchFamily="18" charset="0"/>
              </a:rPr>
              <a:t>та підключення до точки доступу </a:t>
            </a:r>
            <a:r>
              <a:rPr lang="en-US" sz="2400" b="1" dirty="0">
                <a:solidFill>
                  <a:srgbClr val="002060"/>
                </a:solidFill>
                <a:effectLst/>
                <a:latin typeface="Times New Roman" pitchFamily="18" charset="0"/>
                <a:cs typeface="Times New Roman" pitchFamily="18" charset="0"/>
              </a:rPr>
              <a:t>(AP)</a:t>
            </a:r>
            <a:endParaRPr lang="uk-UA" sz="2400" b="1" dirty="0">
              <a:solidFill>
                <a:srgbClr val="002060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uk-UA"/>
          </a:p>
        </p:txBody>
      </p:sp>
      <p:pic>
        <p:nvPicPr>
          <p:cNvPr id="5218" name="Picture 9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9325" y="836712"/>
            <a:ext cx="5122880" cy="58591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016381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93304" y="260648"/>
            <a:ext cx="7355160" cy="576064"/>
          </a:xfrm>
        </p:spPr>
        <p:txBody>
          <a:bodyPr>
            <a:noAutofit/>
          </a:bodyPr>
          <a:lstStyle/>
          <a:p>
            <a:pPr algn="ctr"/>
            <a:r>
              <a:rPr lang="uk-UA" sz="2400" b="1" dirty="0">
                <a:solidFill>
                  <a:srgbClr val="002060"/>
                </a:solidFill>
                <a:effectLst/>
                <a:latin typeface="Times New Roman" pitchFamily="18" charset="0"/>
                <a:cs typeface="Times New Roman" pitchFamily="18" charset="0"/>
              </a:rPr>
              <a:t>Алгоритм функції підключення до </a:t>
            </a:r>
            <a:r>
              <a:rPr lang="en-US" sz="2400" b="1" dirty="0">
                <a:solidFill>
                  <a:srgbClr val="002060"/>
                </a:solidFill>
                <a:effectLst/>
                <a:latin typeface="Times New Roman" pitchFamily="18" charset="0"/>
                <a:cs typeface="Times New Roman" pitchFamily="18" charset="0"/>
              </a:rPr>
              <a:t>MQTT </a:t>
            </a:r>
            <a:r>
              <a:rPr lang="uk-UA" sz="2400" b="1" dirty="0">
                <a:solidFill>
                  <a:srgbClr val="002060"/>
                </a:solidFill>
                <a:effectLst/>
                <a:latin typeface="Times New Roman" pitchFamily="18" charset="0"/>
                <a:cs typeface="Times New Roman" pitchFamily="18" charset="0"/>
              </a:rPr>
              <a:t>брокера </a:t>
            </a:r>
            <a:r>
              <a:rPr lang="en-US" sz="2400" b="1" dirty="0" err="1">
                <a:solidFill>
                  <a:srgbClr val="002060"/>
                </a:solidFill>
                <a:effectLst/>
                <a:latin typeface="Times New Roman" pitchFamily="18" charset="0"/>
                <a:cs typeface="Times New Roman" pitchFamily="18" charset="0"/>
              </a:rPr>
              <a:t>Mosquitto</a:t>
            </a:r>
            <a:r>
              <a:rPr lang="en-US" sz="2400" b="1" dirty="0">
                <a:solidFill>
                  <a:srgbClr val="002060"/>
                </a:solidFill>
                <a:effectLst/>
                <a:latin typeface="Times New Roman" pitchFamily="18" charset="0"/>
                <a:cs typeface="Times New Roman" pitchFamily="18" charset="0"/>
              </a:rPr>
              <a:t> - reconnect() </a:t>
            </a:r>
            <a:endParaRPr lang="uk-UA" sz="2400" b="1" dirty="0">
              <a:solidFill>
                <a:srgbClr val="002060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uk-UA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6440" y="1303214"/>
            <a:ext cx="6197640" cy="44300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697052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15616" y="44624"/>
            <a:ext cx="7848872" cy="836712"/>
          </a:xfrm>
        </p:spPr>
        <p:txBody>
          <a:bodyPr>
            <a:noAutofit/>
          </a:bodyPr>
          <a:lstStyle/>
          <a:p>
            <a:pPr algn="ctr"/>
            <a:r>
              <a:rPr lang="uk-UA" sz="2400" b="1" dirty="0">
                <a:solidFill>
                  <a:srgbClr val="002060"/>
                </a:solidFill>
                <a:effectLst/>
                <a:latin typeface="Times New Roman" pitchFamily="18" charset="0"/>
                <a:cs typeface="Times New Roman" pitchFamily="18" charset="0"/>
              </a:rPr>
              <a:t>Функції програмного модуля для роботи з цифровим сенсором тиску, температури і вологості </a:t>
            </a:r>
            <a:r>
              <a:rPr lang="en-US" sz="2400" b="1" dirty="0">
                <a:solidFill>
                  <a:srgbClr val="002060"/>
                </a:solidFill>
                <a:effectLst/>
                <a:latin typeface="Times New Roman" pitchFamily="18" charset="0"/>
                <a:cs typeface="Times New Roman" pitchFamily="18" charset="0"/>
              </a:rPr>
              <a:t>BME280</a:t>
            </a:r>
            <a:endParaRPr lang="uk-UA" sz="2400" b="1" dirty="0">
              <a:solidFill>
                <a:srgbClr val="002060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Місце для вмісту 2"/>
          <p:cNvSpPr>
            <a:spLocks noGrp="1"/>
          </p:cNvSpPr>
          <p:nvPr>
            <p:ph idx="1"/>
          </p:nvPr>
        </p:nvSpPr>
        <p:spPr>
          <a:xfrm>
            <a:off x="992832" y="908721"/>
            <a:ext cx="8043664" cy="5949280"/>
          </a:xfrm>
        </p:spPr>
        <p:txBody>
          <a:bodyPr>
            <a:noAutofit/>
          </a:bodyPr>
          <a:lstStyle/>
          <a:p>
            <a:pPr marL="82296" indent="0">
              <a:buNone/>
            </a:pPr>
            <a:r>
              <a:rPr lang="ru-RU" sz="2000" dirty="0">
                <a:latin typeface="Times New Roman" pitchFamily="18" charset="0"/>
                <a:cs typeface="Times New Roman" pitchFamily="18" charset="0"/>
              </a:rPr>
              <a:t>/* </a:t>
            </a:r>
            <a:r>
              <a:rPr lang="uk-UA" sz="2000" dirty="0">
                <a:latin typeface="Times New Roman" pitchFamily="18" charset="0"/>
                <a:cs typeface="Times New Roman" pitchFamily="18" charset="0"/>
              </a:rPr>
              <a:t>основні </a:t>
            </a:r>
            <a:r>
              <a:rPr lang="ru-RU" sz="2000" dirty="0" err="1">
                <a:latin typeface="Times New Roman" pitchFamily="18" charset="0"/>
                <a:cs typeface="Times New Roman" pitchFamily="18" charset="0"/>
              </a:rPr>
              <a:t>функції</a:t>
            </a:r>
            <a:r>
              <a:rPr lang="ru-RU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uk-UA" sz="2000" dirty="0">
                <a:latin typeface="Times New Roman" pitchFamily="18" charset="0"/>
                <a:cs typeface="Times New Roman" pitchFamily="18" charset="0"/>
              </a:rPr>
              <a:t>зчитування даних тиску, температури і вологості з цифрового сенсора 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BME280 </a:t>
            </a:r>
            <a:r>
              <a:rPr lang="ru-RU" sz="2000" dirty="0">
                <a:latin typeface="Times New Roman" pitchFamily="18" charset="0"/>
                <a:cs typeface="Times New Roman" pitchFamily="18" charset="0"/>
              </a:rPr>
              <a:t>*/</a:t>
            </a:r>
            <a:endParaRPr lang="uk-UA" sz="2000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bool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begin();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bool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begin(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TwoWire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*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theWire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);</a:t>
            </a:r>
            <a:r>
              <a:rPr lang="uk-UA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bool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begin(uint8_t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addr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);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bool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begin(uint8_t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addr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= BME280_ADDRESS) - </a:t>
            </a:r>
            <a:r>
              <a:rPr lang="uk-UA" sz="2000" dirty="0">
                <a:latin typeface="Times New Roman" pitchFamily="18" charset="0"/>
                <a:cs typeface="Times New Roman" pitchFamily="18" charset="0"/>
              </a:rPr>
              <a:t>функції ініціалізації давача 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BME280</a:t>
            </a:r>
            <a:endParaRPr lang="uk-UA" sz="2000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float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readTemperature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(void)</a:t>
            </a:r>
            <a:r>
              <a:rPr lang="uk-UA" sz="2000" dirty="0">
                <a:latin typeface="Times New Roman" pitchFamily="18" charset="0"/>
                <a:cs typeface="Times New Roman" pitchFamily="18" charset="0"/>
              </a:rPr>
              <a:t> – функція зчитування значення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uk-UA" sz="2000" dirty="0">
                <a:latin typeface="Times New Roman" pitchFamily="18" charset="0"/>
                <a:cs typeface="Times New Roman" pitchFamily="18" charset="0"/>
              </a:rPr>
              <a:t>температури з сенсора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BME280</a:t>
            </a:r>
            <a:endParaRPr lang="uk-UA" sz="2000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float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readHumidity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(void)</a:t>
            </a:r>
            <a:r>
              <a:rPr lang="uk-UA" sz="2000" dirty="0">
                <a:latin typeface="Times New Roman" pitchFamily="18" charset="0"/>
                <a:cs typeface="Times New Roman" pitchFamily="18" charset="0"/>
              </a:rPr>
              <a:t> – функція зчитування значення вологості з сенсора 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BME280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float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readPressure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(void)</a:t>
            </a:r>
            <a:r>
              <a:rPr lang="uk-UA" sz="2000" dirty="0">
                <a:latin typeface="Times New Roman" pitchFamily="18" charset="0"/>
                <a:cs typeface="Times New Roman" pitchFamily="18" charset="0"/>
              </a:rPr>
              <a:t> – функція зчитування значення тиску з сенсора 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BME280</a:t>
            </a:r>
            <a:endParaRPr lang="uk-UA" sz="2000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void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setSampling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sensor_mode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mode = MODE_NORMAL,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sensor_sampling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tempSampling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= SAMPLING_X16,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sensor_sampling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pressSampling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= SAMPLING_X16,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sensor_sampling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humSampling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= SAMPLING_X16,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sensor_filter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filter = FILTER_OFF,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standby_duration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duration = STANDBY_MS_0_5); </a:t>
            </a:r>
            <a:r>
              <a:rPr lang="uk-UA" sz="2000" dirty="0">
                <a:latin typeface="Times New Roman" pitchFamily="18" charset="0"/>
                <a:cs typeface="Times New Roman" pitchFamily="18" charset="0"/>
              </a:rPr>
              <a:t>- функція встановлення режиму роботи і частоти замірів сенсора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uint32_t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sensorID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(void) </a:t>
            </a:r>
            <a:r>
              <a:rPr lang="uk-UA" sz="2000" dirty="0">
                <a:latin typeface="Times New Roman" pitchFamily="18" charset="0"/>
                <a:cs typeface="Times New Roman" pitchFamily="18" charset="0"/>
              </a:rPr>
              <a:t> - унікальний номер сенсора</a:t>
            </a:r>
          </a:p>
        </p:txBody>
      </p:sp>
    </p:spTree>
    <p:extLst>
      <p:ext uri="{BB962C8B-B14F-4D97-AF65-F5344CB8AC3E}">
        <p14:creationId xmlns:p14="http://schemas.microsoft.com/office/powerpoint/2010/main" val="1712821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99592" y="0"/>
            <a:ext cx="8244408" cy="1124744"/>
          </a:xfrm>
        </p:spPr>
        <p:txBody>
          <a:bodyPr>
            <a:noAutofit/>
          </a:bodyPr>
          <a:lstStyle/>
          <a:p>
            <a:pPr algn="ctr"/>
            <a:r>
              <a:rPr lang="ru-RU" sz="2400" b="1" dirty="0" err="1">
                <a:solidFill>
                  <a:srgbClr val="002060"/>
                </a:solidFill>
                <a:effectLst/>
                <a:latin typeface="Times New Roman" pitchFamily="18" charset="0"/>
                <a:cs typeface="Times New Roman" pitchFamily="18" charset="0"/>
              </a:rPr>
              <a:t>Моделювання</a:t>
            </a:r>
            <a:r>
              <a:rPr lang="ru-RU" sz="2400" b="1" dirty="0">
                <a:solidFill>
                  <a:srgbClr val="002060"/>
                </a:solidFill>
                <a:effectLst/>
                <a:latin typeface="Times New Roman" pitchFamily="18" charset="0"/>
                <a:cs typeface="Times New Roman" pitchFamily="18" charset="0"/>
              </a:rPr>
              <a:t> та </a:t>
            </a:r>
            <a:r>
              <a:rPr lang="uk-UA" sz="2400" b="1" dirty="0">
                <a:solidFill>
                  <a:srgbClr val="002060"/>
                </a:solidFill>
                <a:effectLst/>
                <a:latin typeface="Times New Roman" pitchFamily="18" charset="0"/>
                <a:cs typeface="Times New Roman" pitchFamily="18" charset="0"/>
              </a:rPr>
              <a:t>дослідження </a:t>
            </a:r>
            <a:r>
              <a:rPr lang="en-US" sz="2400" b="1" dirty="0" err="1">
                <a:solidFill>
                  <a:srgbClr val="002060"/>
                </a:solidFill>
                <a:effectLst/>
                <a:latin typeface="Times New Roman" pitchFamily="18" charset="0"/>
                <a:cs typeface="Times New Roman" pitchFamily="18" charset="0"/>
              </a:rPr>
              <a:t>IoT</a:t>
            </a:r>
            <a:r>
              <a:rPr lang="en-US" sz="2400" b="1" dirty="0">
                <a:solidFill>
                  <a:srgbClr val="002060"/>
                </a:solidFill>
                <a:effectLst/>
                <a:latin typeface="Times New Roman" pitchFamily="18" charset="0"/>
                <a:cs typeface="Times New Roman" pitchFamily="18" charset="0"/>
              </a:rPr>
              <a:t> – </a:t>
            </a:r>
            <a:r>
              <a:rPr lang="uk-UA" sz="2400" b="1" dirty="0">
                <a:solidFill>
                  <a:srgbClr val="002060"/>
                </a:solidFill>
                <a:effectLst/>
                <a:latin typeface="Times New Roman" pitchFamily="18" charset="0"/>
                <a:cs typeface="Times New Roman" pitchFamily="18" charset="0"/>
              </a:rPr>
              <a:t>пристрою моніторингу параметрів погоди (</a:t>
            </a:r>
            <a:r>
              <a:rPr lang="uk-UA" sz="2400" b="1" dirty="0" err="1">
                <a:solidFill>
                  <a:srgbClr val="002060"/>
                </a:solidFill>
                <a:effectLst/>
                <a:latin typeface="Times New Roman" pitchFamily="18" charset="0"/>
                <a:cs typeface="Times New Roman" pitchFamily="18" charset="0"/>
              </a:rPr>
              <a:t>метеопараметрів</a:t>
            </a:r>
            <a:r>
              <a:rPr lang="uk-UA" sz="2400" b="1" dirty="0">
                <a:solidFill>
                  <a:srgbClr val="002060"/>
                </a:solidFill>
                <a:effectLst/>
                <a:latin typeface="Times New Roman" pitchFamily="18" charset="0"/>
                <a:cs typeface="Times New Roman" pitchFamily="18" charset="0"/>
              </a:rPr>
              <a:t>) </a:t>
            </a:r>
            <a:r>
              <a:rPr lang="ru-RU" sz="2400" b="1" dirty="0">
                <a:solidFill>
                  <a:srgbClr val="002060"/>
                </a:solidFill>
                <a:effectLst/>
                <a:latin typeface="Times New Roman" pitchFamily="18" charset="0"/>
                <a:cs typeface="Times New Roman" pitchFamily="18" charset="0"/>
              </a:rPr>
              <a:t>в </a:t>
            </a:r>
            <a:r>
              <a:rPr lang="en-US" sz="2400" b="1" dirty="0">
                <a:solidFill>
                  <a:srgbClr val="002060"/>
                </a:solidFill>
                <a:effectLst/>
                <a:latin typeface="Times New Roman" pitchFamily="18" charset="0"/>
                <a:cs typeface="Times New Roman" pitchFamily="18" charset="0"/>
              </a:rPr>
              <a:t>Proteus ISIS</a:t>
            </a:r>
            <a:endParaRPr lang="uk-UA" sz="2400" b="1" dirty="0">
              <a:solidFill>
                <a:srgbClr val="002060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7170" name="Picture 2" descr="pic4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1296144"/>
            <a:ext cx="7632264" cy="5373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386811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08112" y="72007"/>
            <a:ext cx="8135888" cy="908721"/>
          </a:xfrm>
        </p:spPr>
        <p:txBody>
          <a:bodyPr>
            <a:noAutofit/>
          </a:bodyPr>
          <a:lstStyle/>
          <a:p>
            <a:pPr algn="ctr"/>
            <a:r>
              <a:rPr lang="ru-RU" sz="2400" b="1" dirty="0" err="1">
                <a:solidFill>
                  <a:srgbClr val="002060"/>
                </a:solidFill>
                <a:effectLst/>
                <a:latin typeface="Times New Roman" pitchFamily="18" charset="0"/>
                <a:cs typeface="Times New Roman" pitchFamily="18" charset="0"/>
              </a:rPr>
              <a:t>Моделювання</a:t>
            </a:r>
            <a:r>
              <a:rPr lang="ru-RU" sz="2400" b="1" dirty="0">
                <a:solidFill>
                  <a:srgbClr val="002060"/>
                </a:solidFill>
                <a:effectLst/>
                <a:latin typeface="Times New Roman" pitchFamily="18" charset="0"/>
                <a:cs typeface="Times New Roman" pitchFamily="18" charset="0"/>
              </a:rPr>
              <a:t> та </a:t>
            </a:r>
            <a:r>
              <a:rPr lang="uk-UA" sz="2400" b="1" dirty="0">
                <a:solidFill>
                  <a:srgbClr val="002060"/>
                </a:solidFill>
                <a:effectLst/>
                <a:latin typeface="Times New Roman" pitchFamily="18" charset="0"/>
                <a:cs typeface="Times New Roman" pitchFamily="18" charset="0"/>
              </a:rPr>
              <a:t>дослідження </a:t>
            </a:r>
            <a:r>
              <a:rPr lang="en-US" sz="2400" b="1" dirty="0" err="1">
                <a:solidFill>
                  <a:srgbClr val="002060"/>
                </a:solidFill>
                <a:effectLst/>
                <a:latin typeface="Times New Roman" pitchFamily="18" charset="0"/>
                <a:cs typeface="Times New Roman" pitchFamily="18" charset="0"/>
              </a:rPr>
              <a:t>IoT</a:t>
            </a:r>
            <a:r>
              <a:rPr lang="en-US" sz="2400" b="1" dirty="0">
                <a:solidFill>
                  <a:srgbClr val="002060"/>
                </a:solidFill>
                <a:effectLst/>
                <a:latin typeface="Times New Roman" pitchFamily="18" charset="0"/>
                <a:cs typeface="Times New Roman" pitchFamily="18" charset="0"/>
              </a:rPr>
              <a:t> – </a:t>
            </a:r>
            <a:r>
              <a:rPr lang="uk-UA" sz="2400" b="1" dirty="0">
                <a:solidFill>
                  <a:srgbClr val="002060"/>
                </a:solidFill>
                <a:effectLst/>
                <a:latin typeface="Times New Roman" pitchFamily="18" charset="0"/>
                <a:cs typeface="Times New Roman" pitchFamily="18" charset="0"/>
              </a:rPr>
              <a:t>системи моніторингу </a:t>
            </a:r>
            <a:r>
              <a:rPr lang="uk-UA" sz="2400" b="1" dirty="0" err="1">
                <a:solidFill>
                  <a:srgbClr val="002060"/>
                </a:solidFill>
                <a:effectLst/>
                <a:latin typeface="Times New Roman" pitchFamily="18" charset="0"/>
                <a:cs typeface="Times New Roman" pitchFamily="18" charset="0"/>
              </a:rPr>
              <a:t>метеопараметрів</a:t>
            </a:r>
            <a:r>
              <a:rPr lang="uk-UA" sz="2400" b="1" dirty="0">
                <a:solidFill>
                  <a:srgbClr val="002060"/>
                </a:solidFill>
                <a:effectLst/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400" b="1" dirty="0">
                <a:solidFill>
                  <a:srgbClr val="002060"/>
                </a:solidFill>
                <a:effectLst/>
                <a:latin typeface="Times New Roman" pitchFamily="18" charset="0"/>
                <a:cs typeface="Times New Roman" pitchFamily="18" charset="0"/>
              </a:rPr>
              <a:t>в </a:t>
            </a:r>
            <a:r>
              <a:rPr lang="en-US" sz="2400" b="1" dirty="0">
                <a:solidFill>
                  <a:srgbClr val="002060"/>
                </a:solidFill>
                <a:effectLst/>
                <a:latin typeface="Times New Roman" pitchFamily="18" charset="0"/>
                <a:cs typeface="Times New Roman" pitchFamily="18" charset="0"/>
              </a:rPr>
              <a:t>Proteus ISIS</a:t>
            </a:r>
            <a:endParaRPr lang="uk-UA" sz="2400" b="1" dirty="0">
              <a:solidFill>
                <a:srgbClr val="002060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196752"/>
            <a:ext cx="7704174" cy="54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914126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15616" y="0"/>
            <a:ext cx="7920880" cy="908721"/>
          </a:xfrm>
        </p:spPr>
        <p:txBody>
          <a:bodyPr>
            <a:noAutofit/>
          </a:bodyPr>
          <a:lstStyle/>
          <a:p>
            <a:pPr algn="ctr"/>
            <a:r>
              <a:rPr lang="ru-RU" sz="2400" b="1" dirty="0">
                <a:solidFill>
                  <a:srgbClr val="002060"/>
                </a:solidFill>
                <a:effectLst/>
                <a:latin typeface="Times New Roman" pitchFamily="18" charset="0"/>
                <a:cs typeface="Times New Roman" pitchFamily="18" charset="0"/>
              </a:rPr>
              <a:t>М</a:t>
            </a:r>
            <a:r>
              <a:rPr lang="uk-UA" sz="2400" b="1" dirty="0" err="1">
                <a:solidFill>
                  <a:srgbClr val="002060"/>
                </a:solidFill>
                <a:effectLst/>
                <a:latin typeface="Times New Roman" pitchFamily="18" charset="0"/>
                <a:cs typeface="Times New Roman" pitchFamily="18" charset="0"/>
              </a:rPr>
              <a:t>акет</a:t>
            </a:r>
            <a:r>
              <a:rPr lang="uk-UA" sz="2400" b="1" dirty="0">
                <a:solidFill>
                  <a:srgbClr val="002060"/>
                </a:solidFill>
                <a:effectLst/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>
                <a:solidFill>
                  <a:srgbClr val="002060"/>
                </a:solidFill>
                <a:effectLst/>
                <a:latin typeface="Times New Roman" pitchFamily="18" charset="0"/>
                <a:cs typeface="Times New Roman" pitchFamily="18" charset="0"/>
              </a:rPr>
              <a:t>IoT</a:t>
            </a:r>
            <a:r>
              <a:rPr lang="en-US" sz="2400" b="1" dirty="0">
                <a:solidFill>
                  <a:srgbClr val="002060"/>
                </a:solidFill>
                <a:effectLst/>
                <a:latin typeface="Times New Roman" pitchFamily="18" charset="0"/>
                <a:cs typeface="Times New Roman" pitchFamily="18" charset="0"/>
              </a:rPr>
              <a:t> – </a:t>
            </a:r>
            <a:r>
              <a:rPr lang="uk-UA" sz="2400" b="1" dirty="0">
                <a:solidFill>
                  <a:srgbClr val="002060"/>
                </a:solidFill>
                <a:effectLst/>
                <a:latin typeface="Times New Roman" pitchFamily="18" charset="0"/>
                <a:cs typeface="Times New Roman" pitchFamily="18" charset="0"/>
              </a:rPr>
              <a:t>пристрою моніторингу параметрів погоди (</a:t>
            </a:r>
            <a:r>
              <a:rPr lang="uk-UA" sz="2400" b="1" dirty="0" err="1">
                <a:solidFill>
                  <a:srgbClr val="002060"/>
                </a:solidFill>
                <a:effectLst/>
                <a:latin typeface="Times New Roman" pitchFamily="18" charset="0"/>
                <a:cs typeface="Times New Roman" pitchFamily="18" charset="0"/>
              </a:rPr>
              <a:t>метеопараметрів</a:t>
            </a:r>
            <a:r>
              <a:rPr lang="uk-UA" sz="2400" b="1" dirty="0">
                <a:solidFill>
                  <a:srgbClr val="002060"/>
                </a:solidFill>
                <a:effectLst/>
                <a:latin typeface="Times New Roman" pitchFamily="18" charset="0"/>
                <a:cs typeface="Times New Roman" pitchFamily="18" charset="0"/>
              </a:rPr>
              <a:t>)</a:t>
            </a:r>
          </a:p>
        </p:txBody>
      </p:sp>
      <p:pic>
        <p:nvPicPr>
          <p:cNvPr id="6147" name="Picture 3" descr="20200221_16441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75" b="34151"/>
          <a:stretch>
            <a:fillRect/>
          </a:stretch>
        </p:blipFill>
        <p:spPr bwMode="auto">
          <a:xfrm>
            <a:off x="2195736" y="908720"/>
            <a:ext cx="5557555" cy="30473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8" name="Picture 4" descr="20200221_16440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56" r="1227" b="44376"/>
          <a:stretch>
            <a:fillRect/>
          </a:stretch>
        </p:blipFill>
        <p:spPr bwMode="auto">
          <a:xfrm>
            <a:off x="2195735" y="4077072"/>
            <a:ext cx="5557555" cy="25867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146608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15616" y="0"/>
            <a:ext cx="7920880" cy="908721"/>
          </a:xfrm>
        </p:spPr>
        <p:txBody>
          <a:bodyPr>
            <a:noAutofit/>
          </a:bodyPr>
          <a:lstStyle/>
          <a:p>
            <a:pPr algn="ctr"/>
            <a:r>
              <a:rPr lang="ru-RU" sz="2400" b="1" dirty="0">
                <a:solidFill>
                  <a:srgbClr val="002060"/>
                </a:solidFill>
                <a:effectLst/>
                <a:latin typeface="Times New Roman" pitchFamily="18" charset="0"/>
                <a:cs typeface="Times New Roman" pitchFamily="18" charset="0"/>
              </a:rPr>
              <a:t>М</a:t>
            </a:r>
            <a:r>
              <a:rPr lang="uk-UA" sz="2400" b="1" dirty="0" err="1">
                <a:solidFill>
                  <a:srgbClr val="002060"/>
                </a:solidFill>
                <a:effectLst/>
                <a:latin typeface="Times New Roman" pitchFamily="18" charset="0"/>
                <a:cs typeface="Times New Roman" pitchFamily="18" charset="0"/>
              </a:rPr>
              <a:t>акет</a:t>
            </a:r>
            <a:r>
              <a:rPr lang="uk-UA" sz="2400" b="1" dirty="0">
                <a:solidFill>
                  <a:srgbClr val="002060"/>
                </a:solidFill>
                <a:effectLst/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>
                <a:solidFill>
                  <a:srgbClr val="002060"/>
                </a:solidFill>
                <a:effectLst/>
                <a:latin typeface="Times New Roman" pitchFamily="18" charset="0"/>
                <a:cs typeface="Times New Roman" pitchFamily="18" charset="0"/>
              </a:rPr>
              <a:t>IoT</a:t>
            </a:r>
            <a:r>
              <a:rPr lang="en-US" sz="2400" b="1" dirty="0">
                <a:solidFill>
                  <a:srgbClr val="002060"/>
                </a:solidFill>
                <a:effectLst/>
                <a:latin typeface="Times New Roman" pitchFamily="18" charset="0"/>
                <a:cs typeface="Times New Roman" pitchFamily="18" charset="0"/>
              </a:rPr>
              <a:t> – </a:t>
            </a:r>
            <a:r>
              <a:rPr lang="uk-UA" sz="2400" b="1" dirty="0">
                <a:solidFill>
                  <a:srgbClr val="002060"/>
                </a:solidFill>
                <a:effectLst/>
                <a:latin typeface="Times New Roman" pitchFamily="18" charset="0"/>
                <a:cs typeface="Times New Roman" pitchFamily="18" charset="0"/>
              </a:rPr>
              <a:t>пристрою моніторингу параметрів погоди (</a:t>
            </a:r>
            <a:r>
              <a:rPr lang="uk-UA" sz="2400" b="1" dirty="0" err="1">
                <a:solidFill>
                  <a:srgbClr val="002060"/>
                </a:solidFill>
                <a:effectLst/>
                <a:latin typeface="Times New Roman" pitchFamily="18" charset="0"/>
                <a:cs typeface="Times New Roman" pitchFamily="18" charset="0"/>
              </a:rPr>
              <a:t>метеопараметрів</a:t>
            </a:r>
            <a:r>
              <a:rPr lang="uk-UA" sz="2400" b="1" dirty="0">
                <a:solidFill>
                  <a:srgbClr val="002060"/>
                </a:solidFill>
                <a:effectLst/>
                <a:latin typeface="Times New Roman" pitchFamily="18" charset="0"/>
                <a:cs typeface="Times New Roman" pitchFamily="18" charset="0"/>
              </a:rPr>
              <a:t>)</a:t>
            </a:r>
          </a:p>
        </p:txBody>
      </p:sp>
      <p:pic>
        <p:nvPicPr>
          <p:cNvPr id="7170" name="Picture 2" descr="20200221_16442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23" b="32310"/>
          <a:stretch>
            <a:fillRect/>
          </a:stretch>
        </p:blipFill>
        <p:spPr bwMode="auto">
          <a:xfrm>
            <a:off x="2267744" y="875869"/>
            <a:ext cx="5175473" cy="29025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 descr="20200221_16443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55" b="26585"/>
          <a:stretch>
            <a:fillRect/>
          </a:stretch>
        </p:blipFill>
        <p:spPr bwMode="auto">
          <a:xfrm>
            <a:off x="2267743" y="3895525"/>
            <a:ext cx="5175473" cy="28458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556647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15616" y="0"/>
            <a:ext cx="7920880" cy="908721"/>
          </a:xfrm>
        </p:spPr>
        <p:txBody>
          <a:bodyPr>
            <a:noAutofit/>
          </a:bodyPr>
          <a:lstStyle/>
          <a:p>
            <a:pPr algn="ctr"/>
            <a:r>
              <a:rPr lang="ru-RU" sz="2400" b="1" dirty="0">
                <a:solidFill>
                  <a:srgbClr val="002060"/>
                </a:solidFill>
                <a:effectLst/>
                <a:latin typeface="Times New Roman" pitchFamily="18" charset="0"/>
                <a:cs typeface="Times New Roman" pitchFamily="18" charset="0"/>
              </a:rPr>
              <a:t>М</a:t>
            </a:r>
            <a:r>
              <a:rPr lang="uk-UA" sz="2400" b="1" dirty="0" err="1">
                <a:solidFill>
                  <a:srgbClr val="002060"/>
                </a:solidFill>
                <a:effectLst/>
                <a:latin typeface="Times New Roman" pitchFamily="18" charset="0"/>
                <a:cs typeface="Times New Roman" pitchFamily="18" charset="0"/>
              </a:rPr>
              <a:t>акет</a:t>
            </a:r>
            <a:r>
              <a:rPr lang="uk-UA" sz="2400" b="1" dirty="0">
                <a:solidFill>
                  <a:srgbClr val="002060"/>
                </a:solidFill>
                <a:effectLst/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>
                <a:solidFill>
                  <a:srgbClr val="002060"/>
                </a:solidFill>
                <a:effectLst/>
                <a:latin typeface="Times New Roman" pitchFamily="18" charset="0"/>
                <a:cs typeface="Times New Roman" pitchFamily="18" charset="0"/>
              </a:rPr>
              <a:t>IoT</a:t>
            </a:r>
            <a:r>
              <a:rPr lang="en-US" sz="2400" b="1" dirty="0">
                <a:solidFill>
                  <a:srgbClr val="002060"/>
                </a:solidFill>
                <a:effectLst/>
                <a:latin typeface="Times New Roman" pitchFamily="18" charset="0"/>
                <a:cs typeface="Times New Roman" pitchFamily="18" charset="0"/>
              </a:rPr>
              <a:t> – </a:t>
            </a:r>
            <a:r>
              <a:rPr lang="uk-UA" sz="2400" b="1" dirty="0">
                <a:solidFill>
                  <a:srgbClr val="002060"/>
                </a:solidFill>
                <a:effectLst/>
                <a:latin typeface="Times New Roman" pitchFamily="18" charset="0"/>
                <a:cs typeface="Times New Roman" pitchFamily="18" charset="0"/>
              </a:rPr>
              <a:t>пристрою моніторингу параметрів погоди (</a:t>
            </a:r>
            <a:r>
              <a:rPr lang="uk-UA" sz="2400" b="1" dirty="0" err="1">
                <a:solidFill>
                  <a:srgbClr val="002060"/>
                </a:solidFill>
                <a:effectLst/>
                <a:latin typeface="Times New Roman" pitchFamily="18" charset="0"/>
                <a:cs typeface="Times New Roman" pitchFamily="18" charset="0"/>
              </a:rPr>
              <a:t>метеопараметрів</a:t>
            </a:r>
            <a:r>
              <a:rPr lang="uk-UA" sz="2400" b="1" dirty="0">
                <a:solidFill>
                  <a:srgbClr val="002060"/>
                </a:solidFill>
                <a:effectLst/>
                <a:latin typeface="Times New Roman" pitchFamily="18" charset="0"/>
                <a:cs typeface="Times New Roman" pitchFamily="18" charset="0"/>
              </a:rPr>
              <a:t>)</a:t>
            </a:r>
          </a:p>
        </p:txBody>
      </p:sp>
      <p:pic>
        <p:nvPicPr>
          <p:cNvPr id="8194" name="Picture 2" descr="20200221_164519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19" t="15755" b="26544"/>
          <a:stretch>
            <a:fillRect/>
          </a:stretch>
        </p:blipFill>
        <p:spPr bwMode="auto">
          <a:xfrm>
            <a:off x="2123728" y="824156"/>
            <a:ext cx="5477676" cy="29648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3" descr="photo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23" t="23361" b="26024"/>
          <a:stretch>
            <a:fillRect/>
          </a:stretch>
        </p:blipFill>
        <p:spPr bwMode="auto">
          <a:xfrm>
            <a:off x="2123728" y="3990442"/>
            <a:ext cx="5477676" cy="26069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156310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15616" y="0"/>
            <a:ext cx="7920880" cy="908721"/>
          </a:xfrm>
        </p:spPr>
        <p:txBody>
          <a:bodyPr>
            <a:noAutofit/>
          </a:bodyPr>
          <a:lstStyle/>
          <a:p>
            <a:pPr algn="ctr"/>
            <a:r>
              <a:rPr lang="ru-RU" sz="2400" b="1" dirty="0">
                <a:solidFill>
                  <a:srgbClr val="002060"/>
                </a:solidFill>
                <a:effectLst/>
                <a:latin typeface="Times New Roman" pitchFamily="18" charset="0"/>
                <a:cs typeface="Times New Roman" pitchFamily="18" charset="0"/>
              </a:rPr>
              <a:t>М</a:t>
            </a:r>
            <a:r>
              <a:rPr lang="uk-UA" sz="2400" b="1" dirty="0" err="1">
                <a:solidFill>
                  <a:srgbClr val="002060"/>
                </a:solidFill>
                <a:effectLst/>
                <a:latin typeface="Times New Roman" pitchFamily="18" charset="0"/>
                <a:cs typeface="Times New Roman" pitchFamily="18" charset="0"/>
              </a:rPr>
              <a:t>акет</a:t>
            </a:r>
            <a:r>
              <a:rPr lang="uk-UA" sz="2400" b="1" dirty="0">
                <a:solidFill>
                  <a:srgbClr val="002060"/>
                </a:solidFill>
                <a:effectLst/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>
                <a:solidFill>
                  <a:srgbClr val="002060"/>
                </a:solidFill>
                <a:effectLst/>
                <a:latin typeface="Times New Roman" pitchFamily="18" charset="0"/>
                <a:cs typeface="Times New Roman" pitchFamily="18" charset="0"/>
              </a:rPr>
              <a:t>IoT</a:t>
            </a:r>
            <a:r>
              <a:rPr lang="en-US" sz="2400" b="1" dirty="0">
                <a:solidFill>
                  <a:srgbClr val="002060"/>
                </a:solidFill>
                <a:effectLst/>
                <a:latin typeface="Times New Roman" pitchFamily="18" charset="0"/>
                <a:cs typeface="Times New Roman" pitchFamily="18" charset="0"/>
              </a:rPr>
              <a:t> – </a:t>
            </a:r>
            <a:r>
              <a:rPr lang="uk-UA" sz="2400" b="1" dirty="0">
                <a:solidFill>
                  <a:srgbClr val="002060"/>
                </a:solidFill>
                <a:effectLst/>
                <a:latin typeface="Times New Roman" pitchFamily="18" charset="0"/>
                <a:cs typeface="Times New Roman" pitchFamily="18" charset="0"/>
              </a:rPr>
              <a:t>пристрою моніторингу параметрів погоди (</a:t>
            </a:r>
            <a:r>
              <a:rPr lang="uk-UA" sz="2400" b="1" dirty="0" err="1">
                <a:solidFill>
                  <a:srgbClr val="002060"/>
                </a:solidFill>
                <a:effectLst/>
                <a:latin typeface="Times New Roman" pitchFamily="18" charset="0"/>
                <a:cs typeface="Times New Roman" pitchFamily="18" charset="0"/>
              </a:rPr>
              <a:t>метеопараметрів</a:t>
            </a:r>
            <a:r>
              <a:rPr lang="uk-UA" sz="2400" b="1" dirty="0">
                <a:solidFill>
                  <a:srgbClr val="002060"/>
                </a:solidFill>
                <a:effectLst/>
                <a:latin typeface="Times New Roman" pitchFamily="18" charset="0"/>
                <a:cs typeface="Times New Roman" pitchFamily="18" charset="0"/>
              </a:rPr>
              <a:t>)</a:t>
            </a:r>
          </a:p>
        </p:txBody>
      </p:sp>
      <p:pic>
        <p:nvPicPr>
          <p:cNvPr id="9218" name="Picture 2" descr="photo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15" t="13115" b="26845"/>
          <a:stretch>
            <a:fillRect/>
          </a:stretch>
        </p:blipFill>
        <p:spPr bwMode="auto">
          <a:xfrm>
            <a:off x="2147030" y="927113"/>
            <a:ext cx="5611871" cy="31499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 descr="photo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9" t="20287" b="29713"/>
          <a:stretch>
            <a:fillRect/>
          </a:stretch>
        </p:blipFill>
        <p:spPr bwMode="auto">
          <a:xfrm>
            <a:off x="2147030" y="4176861"/>
            <a:ext cx="5611872" cy="25645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870233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Рисунок 4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1549" y="4045648"/>
            <a:ext cx="3619986" cy="27677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Рисунок 4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960"/>
          <a:stretch>
            <a:fillRect/>
          </a:stretch>
        </p:blipFill>
        <p:spPr bwMode="auto">
          <a:xfrm>
            <a:off x="5364088" y="2057280"/>
            <a:ext cx="3779912" cy="19477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99592" y="44625"/>
            <a:ext cx="8280920" cy="576063"/>
          </a:xfrm>
        </p:spPr>
        <p:txBody>
          <a:bodyPr>
            <a:noAutofit/>
          </a:bodyPr>
          <a:lstStyle/>
          <a:p>
            <a:pPr algn="ctr"/>
            <a:r>
              <a:rPr lang="uk-UA" sz="2400" b="1" dirty="0">
                <a:solidFill>
                  <a:srgbClr val="002060"/>
                </a:solidFill>
                <a:effectLst/>
                <a:latin typeface="Times New Roman" pitchFamily="18" charset="0"/>
                <a:cs typeface="Times New Roman" pitchFamily="18" charset="0"/>
              </a:rPr>
              <a:t>Протокол </a:t>
            </a:r>
            <a:r>
              <a:rPr lang="en-US" sz="2400" b="1" dirty="0">
                <a:solidFill>
                  <a:srgbClr val="002060"/>
                </a:solidFill>
                <a:effectLst/>
                <a:latin typeface="Times New Roman" pitchFamily="18" charset="0"/>
                <a:cs typeface="Times New Roman" pitchFamily="18" charset="0"/>
              </a:rPr>
              <a:t>MQTT</a:t>
            </a:r>
            <a:endParaRPr lang="uk-UA" sz="2400" b="1" dirty="0">
              <a:solidFill>
                <a:srgbClr val="002060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Місце для вмісту 2"/>
          <p:cNvSpPr>
            <a:spLocks noGrp="1"/>
          </p:cNvSpPr>
          <p:nvPr>
            <p:ph idx="1"/>
          </p:nvPr>
        </p:nvSpPr>
        <p:spPr>
          <a:xfrm>
            <a:off x="971600" y="620688"/>
            <a:ext cx="8136904" cy="2016224"/>
          </a:xfrm>
        </p:spPr>
        <p:txBody>
          <a:bodyPr>
            <a:normAutofit fontScale="40000" lnSpcReduction="20000"/>
          </a:bodyPr>
          <a:lstStyle/>
          <a:p>
            <a:pPr marL="82296" indent="0" algn="just">
              <a:spcBef>
                <a:spcPts val="0"/>
              </a:spcBef>
              <a:buNone/>
            </a:pPr>
            <a:r>
              <a:rPr lang="uk-UA" sz="3800" dirty="0">
                <a:latin typeface="Times New Roman" pitchFamily="18" charset="0"/>
                <a:cs typeface="Times New Roman" pitchFamily="18" charset="0"/>
              </a:rPr>
              <a:t>      </a:t>
            </a:r>
            <a:r>
              <a:rPr lang="en-US" sz="5000" dirty="0">
                <a:latin typeface="Times New Roman" pitchFamily="18" charset="0"/>
                <a:cs typeface="Times New Roman" pitchFamily="18" charset="0"/>
              </a:rPr>
              <a:t>MQTT </a:t>
            </a:r>
            <a:r>
              <a:rPr lang="ru-RU" sz="5000" dirty="0" err="1">
                <a:latin typeface="Times New Roman" pitchFamily="18" charset="0"/>
                <a:cs typeface="Times New Roman" pitchFamily="18" charset="0"/>
              </a:rPr>
              <a:t>або</a:t>
            </a:r>
            <a:r>
              <a:rPr lang="ru-RU" sz="5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5000" dirty="0">
                <a:latin typeface="Times New Roman" pitchFamily="18" charset="0"/>
                <a:cs typeface="Times New Roman" pitchFamily="18" charset="0"/>
              </a:rPr>
              <a:t>Message Queue Telemetry Transport</a:t>
            </a:r>
            <a:r>
              <a:rPr lang="ru-RU" sz="5000" dirty="0">
                <a:latin typeface="Times New Roman" pitchFamily="18" charset="0"/>
                <a:cs typeface="Times New Roman" pitchFamily="18" charset="0"/>
              </a:rPr>
              <a:t> - </a:t>
            </a:r>
            <a:r>
              <a:rPr lang="ru-RU" sz="5000" dirty="0" err="1">
                <a:latin typeface="Times New Roman" pitchFamily="18" charset="0"/>
                <a:cs typeface="Times New Roman" pitchFamily="18" charset="0"/>
              </a:rPr>
              <a:t>це</a:t>
            </a:r>
            <a:r>
              <a:rPr lang="ru-RU" sz="5000" dirty="0">
                <a:latin typeface="Times New Roman" pitchFamily="18" charset="0"/>
                <a:cs typeface="Times New Roman" pitchFamily="18" charset="0"/>
              </a:rPr>
              <a:t> легкий, </a:t>
            </a:r>
            <a:r>
              <a:rPr lang="ru-RU" sz="5000" dirty="0" err="1">
                <a:latin typeface="Times New Roman" pitchFamily="18" charset="0"/>
                <a:cs typeface="Times New Roman" pitchFamily="18" charset="0"/>
              </a:rPr>
              <a:t>компактний</a:t>
            </a:r>
            <a:r>
              <a:rPr lang="ru-RU" sz="5000" dirty="0">
                <a:latin typeface="Times New Roman" pitchFamily="18" charset="0"/>
                <a:cs typeface="Times New Roman" pitchFamily="18" charset="0"/>
              </a:rPr>
              <a:t> і </a:t>
            </a:r>
            <a:r>
              <a:rPr lang="ru-RU" sz="5000" dirty="0" err="1">
                <a:latin typeface="Times New Roman" pitchFamily="18" charset="0"/>
                <a:cs typeface="Times New Roman" pitchFamily="18" charset="0"/>
              </a:rPr>
              <a:t>відкритий</a:t>
            </a:r>
            <a:r>
              <a:rPr lang="ru-RU" sz="5000" dirty="0">
                <a:latin typeface="Times New Roman" pitchFamily="18" charset="0"/>
                <a:cs typeface="Times New Roman" pitchFamily="18" charset="0"/>
              </a:rPr>
              <a:t> протокол </a:t>
            </a:r>
            <a:r>
              <a:rPr lang="ru-RU" sz="5000" dirty="0" err="1">
                <a:latin typeface="Times New Roman" pitchFamily="18" charset="0"/>
                <a:cs typeface="Times New Roman" pitchFamily="18" charset="0"/>
              </a:rPr>
              <a:t>обміну</a:t>
            </a:r>
            <a:r>
              <a:rPr lang="ru-RU" sz="5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5000" dirty="0" err="1">
                <a:latin typeface="Times New Roman" pitchFamily="18" charset="0"/>
                <a:cs typeface="Times New Roman" pitchFamily="18" charset="0"/>
              </a:rPr>
              <a:t>даними</a:t>
            </a:r>
            <a:r>
              <a:rPr lang="ru-RU" sz="5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5000" dirty="0" err="1">
                <a:latin typeface="Times New Roman" pitchFamily="18" charset="0"/>
                <a:cs typeface="Times New Roman" pitchFamily="18" charset="0"/>
              </a:rPr>
              <a:t>створений</a:t>
            </a:r>
            <a:r>
              <a:rPr lang="ru-RU" sz="5000" dirty="0">
                <a:latin typeface="Times New Roman" pitchFamily="18" charset="0"/>
                <a:cs typeface="Times New Roman" pitchFamily="18" charset="0"/>
              </a:rPr>
              <a:t> для </a:t>
            </a:r>
            <a:r>
              <a:rPr lang="ru-RU" sz="5000" dirty="0" err="1">
                <a:latin typeface="Times New Roman" pitchFamily="18" charset="0"/>
                <a:cs typeface="Times New Roman" pitchFamily="18" charset="0"/>
              </a:rPr>
              <a:t>передачі</a:t>
            </a:r>
            <a:r>
              <a:rPr lang="ru-RU" sz="5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5000" dirty="0" err="1">
                <a:latin typeface="Times New Roman" pitchFamily="18" charset="0"/>
                <a:cs typeface="Times New Roman" pitchFamily="18" charset="0"/>
              </a:rPr>
              <a:t>даних</a:t>
            </a:r>
            <a:r>
              <a:rPr lang="ru-RU" sz="5000" dirty="0">
                <a:latin typeface="Times New Roman" pitchFamily="18" charset="0"/>
                <a:cs typeface="Times New Roman" pitchFamily="18" charset="0"/>
              </a:rPr>
              <a:t> на </a:t>
            </a:r>
            <a:r>
              <a:rPr lang="ru-RU" sz="5000" dirty="0" err="1">
                <a:latin typeface="Times New Roman" pitchFamily="18" charset="0"/>
                <a:cs typeface="Times New Roman" pitchFamily="18" charset="0"/>
              </a:rPr>
              <a:t>віддалених</a:t>
            </a:r>
            <a:r>
              <a:rPr lang="ru-RU" sz="5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5000" dirty="0" err="1">
                <a:latin typeface="Times New Roman" pitchFamily="18" charset="0"/>
                <a:cs typeface="Times New Roman" pitchFamily="18" charset="0"/>
              </a:rPr>
              <a:t>локаціях</a:t>
            </a:r>
            <a:r>
              <a:rPr lang="ru-RU" sz="5000" dirty="0">
                <a:latin typeface="Times New Roman" pitchFamily="18" charset="0"/>
                <a:cs typeface="Times New Roman" pitchFamily="18" charset="0"/>
              </a:rPr>
              <a:t>, де </a:t>
            </a:r>
            <a:r>
              <a:rPr lang="ru-RU" sz="5000" dirty="0" err="1">
                <a:latin typeface="Times New Roman" pitchFamily="18" charset="0"/>
                <a:cs typeface="Times New Roman" pitchFamily="18" charset="0"/>
              </a:rPr>
              <a:t>потрібно</a:t>
            </a:r>
            <a:r>
              <a:rPr lang="ru-RU" sz="5000" dirty="0">
                <a:latin typeface="Times New Roman" pitchFamily="18" charset="0"/>
                <a:cs typeface="Times New Roman" pitchFamily="18" charset="0"/>
              </a:rPr>
              <a:t> невеликий </a:t>
            </a:r>
            <a:r>
              <a:rPr lang="ru-RU" sz="5000" dirty="0" err="1">
                <a:latin typeface="Times New Roman" pitchFamily="18" charset="0"/>
                <a:cs typeface="Times New Roman" pitchFamily="18" charset="0"/>
              </a:rPr>
              <a:t>розмір</a:t>
            </a:r>
            <a:r>
              <a:rPr lang="ru-RU" sz="5000" dirty="0">
                <a:latin typeface="Times New Roman" pitchFamily="18" charset="0"/>
                <a:cs typeface="Times New Roman" pitchFamily="18" charset="0"/>
              </a:rPr>
              <a:t> коду і є </a:t>
            </a:r>
            <a:r>
              <a:rPr lang="ru-RU" sz="5000" dirty="0" err="1">
                <a:latin typeface="Times New Roman" pitchFamily="18" charset="0"/>
                <a:cs typeface="Times New Roman" pitchFamily="18" charset="0"/>
              </a:rPr>
              <a:t>обмеження</a:t>
            </a:r>
            <a:r>
              <a:rPr lang="ru-RU" sz="5000" dirty="0">
                <a:latin typeface="Times New Roman" pitchFamily="18" charset="0"/>
                <a:cs typeface="Times New Roman" pitchFamily="18" charset="0"/>
              </a:rPr>
              <a:t> по </a:t>
            </a:r>
            <a:r>
              <a:rPr lang="ru-RU" sz="5000" dirty="0" err="1">
                <a:latin typeface="Times New Roman" pitchFamily="18" charset="0"/>
                <a:cs typeface="Times New Roman" pitchFamily="18" charset="0"/>
              </a:rPr>
              <a:t>пропускній</a:t>
            </a:r>
            <a:r>
              <a:rPr lang="ru-RU" sz="5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5000" dirty="0" err="1">
                <a:latin typeface="Times New Roman" pitchFamily="18" charset="0"/>
                <a:cs typeface="Times New Roman" pitchFamily="18" charset="0"/>
              </a:rPr>
              <a:t>здатності</a:t>
            </a:r>
            <a:r>
              <a:rPr lang="ru-RU" sz="5000" dirty="0">
                <a:latin typeface="Times New Roman" pitchFamily="18" charset="0"/>
                <a:cs typeface="Times New Roman" pitchFamily="18" charset="0"/>
              </a:rPr>
              <a:t> каналу. </a:t>
            </a:r>
            <a:r>
              <a:rPr lang="uk-UA" sz="5000" dirty="0">
                <a:latin typeface="Times New Roman" pitchFamily="18" charset="0"/>
                <a:cs typeface="Times New Roman" pitchFamily="18" charset="0"/>
              </a:rPr>
              <a:t>Подібно до інших Інтернет – протоколів, </a:t>
            </a:r>
            <a:r>
              <a:rPr lang="en-US" sz="5000" dirty="0">
                <a:latin typeface="Times New Roman" pitchFamily="18" charset="0"/>
                <a:cs typeface="Times New Roman" pitchFamily="18" charset="0"/>
              </a:rPr>
              <a:t>MQTT </a:t>
            </a:r>
            <a:r>
              <a:rPr lang="uk-UA" sz="5000" dirty="0">
                <a:latin typeface="Times New Roman" pitchFamily="18" charset="0"/>
                <a:cs typeface="Times New Roman" pitchFamily="18" charset="0"/>
              </a:rPr>
              <a:t>базується на клієнтах і сервері. Сервер обробляє запити від клієнтів на отримання або розсилання даних між ними. </a:t>
            </a:r>
            <a:endParaRPr lang="uk-UA" dirty="0"/>
          </a:p>
          <a:p>
            <a:endParaRPr lang="uk-UA" dirty="0"/>
          </a:p>
          <a:p>
            <a:endParaRPr lang="uk-UA" dirty="0"/>
          </a:p>
        </p:txBody>
      </p:sp>
      <p:sp>
        <p:nvSpPr>
          <p:cNvPr id="4" name="Прямокутник 3"/>
          <p:cNvSpPr/>
          <p:nvPr/>
        </p:nvSpPr>
        <p:spPr>
          <a:xfrm>
            <a:off x="1043608" y="2276872"/>
            <a:ext cx="4860032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b="1" dirty="0">
                <a:latin typeface="Times New Roman" pitchFamily="18" charset="0"/>
                <a:cs typeface="Times New Roman" pitchFamily="18" charset="0"/>
              </a:rPr>
              <a:t>MQTT </a:t>
            </a:r>
            <a:r>
              <a:rPr lang="ru-RU" sz="2000" b="1" dirty="0" err="1">
                <a:latin typeface="Times New Roman" pitchFamily="18" charset="0"/>
                <a:cs typeface="Times New Roman" pitchFamily="18" charset="0"/>
              </a:rPr>
              <a:t>компоненти</a:t>
            </a:r>
            <a:r>
              <a:rPr lang="ru-RU" sz="2000" b="1" dirty="0">
                <a:latin typeface="Times New Roman" pitchFamily="18" charset="0"/>
                <a:cs typeface="Times New Roman" pitchFamily="18" charset="0"/>
              </a:rPr>
              <a:t>:</a:t>
            </a:r>
            <a:endParaRPr lang="uk-UA" sz="2000" dirty="0">
              <a:latin typeface="Times New Roman" pitchFamily="18" charset="0"/>
              <a:cs typeface="Times New Roman" pitchFamily="18" charset="0"/>
            </a:endParaRPr>
          </a:p>
          <a:p>
            <a:pPr marL="285750" lvl="0" indent="-285750">
              <a:buFont typeface="Arial" pitchFamily="34" charset="0"/>
              <a:buChar char="•"/>
            </a:pPr>
            <a:r>
              <a:rPr lang="uk-UA" sz="2000" dirty="0">
                <a:latin typeface="Times New Roman" pitchFamily="18" charset="0"/>
                <a:cs typeface="Times New Roman" pitchFamily="18" charset="0"/>
              </a:rPr>
              <a:t>Брокер (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Broker</a:t>
            </a:r>
            <a:r>
              <a:rPr lang="uk-UA" sz="2000" dirty="0">
                <a:latin typeface="Times New Roman" pitchFamily="18" charset="0"/>
                <a:cs typeface="Times New Roman" pitchFamily="18" charset="0"/>
              </a:rPr>
              <a:t>)</a:t>
            </a:r>
            <a:r>
              <a:rPr lang="ru-RU" sz="2000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uk-UA" sz="2000" dirty="0">
                <a:latin typeface="Times New Roman" pitchFamily="18" charset="0"/>
                <a:cs typeface="Times New Roman" pitchFamily="18" charset="0"/>
              </a:rPr>
              <a:t>який є сервером, що обробляє передачу даних між клієнтами. </a:t>
            </a:r>
          </a:p>
          <a:p>
            <a:pPr marL="285750" lvl="0" indent="-285750">
              <a:buFont typeface="Arial" pitchFamily="34" charset="0"/>
              <a:buChar char="•"/>
            </a:pPr>
            <a:r>
              <a:rPr lang="uk-UA" sz="2000" dirty="0">
                <a:latin typeface="Times New Roman" pitchFamily="18" charset="0"/>
                <a:cs typeface="Times New Roman" pitchFamily="18" charset="0"/>
              </a:rPr>
              <a:t>Топік (тема)</a:t>
            </a:r>
            <a:r>
              <a:rPr lang="ru-RU" sz="2000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uk-UA" sz="2000" dirty="0">
                <a:latin typeface="Times New Roman" pitchFamily="18" charset="0"/>
                <a:cs typeface="Times New Roman" pitchFamily="18" charset="0"/>
              </a:rPr>
              <a:t>з якого пристрій отримує або на який відправляє повідомлення</a:t>
            </a:r>
            <a:r>
              <a:rPr lang="ru-RU" sz="2000" dirty="0">
                <a:latin typeface="Times New Roman" pitchFamily="18" charset="0"/>
                <a:cs typeface="Times New Roman" pitchFamily="18" charset="0"/>
              </a:rPr>
              <a:t>.</a:t>
            </a:r>
            <a:endParaRPr lang="uk-UA" sz="2000" dirty="0">
              <a:latin typeface="Times New Roman" pitchFamily="18" charset="0"/>
              <a:cs typeface="Times New Roman" pitchFamily="18" charset="0"/>
            </a:endParaRPr>
          </a:p>
          <a:p>
            <a:pPr marL="285750" lvl="0" indent="-285750">
              <a:buFont typeface="Arial" pitchFamily="34" charset="0"/>
              <a:buChar char="•"/>
            </a:pPr>
            <a:r>
              <a:rPr lang="uk-UA" sz="2000" dirty="0">
                <a:latin typeface="Times New Roman" pitchFamily="18" charset="0"/>
                <a:cs typeface="Times New Roman" pitchFamily="18" charset="0"/>
              </a:rPr>
              <a:t>Повідомлення</a:t>
            </a:r>
            <a:r>
              <a:rPr lang="ru-RU" sz="2000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uk-UA" sz="2000" dirty="0">
                <a:latin typeface="Times New Roman" pitchFamily="18" charset="0"/>
                <a:cs typeface="Times New Roman" pitchFamily="18" charset="0"/>
              </a:rPr>
              <a:t>є даними, які пристрій отримує </a:t>
            </a:r>
            <a:r>
              <a:rPr lang="ru-RU" sz="2000" dirty="0">
                <a:latin typeface="Times New Roman" pitchFamily="18" charset="0"/>
                <a:cs typeface="Times New Roman" pitchFamily="18" charset="0"/>
              </a:rPr>
              <a:t>“</a:t>
            </a:r>
            <a:r>
              <a:rPr lang="uk-UA" sz="2000" dirty="0">
                <a:latin typeface="Times New Roman" pitchFamily="18" charset="0"/>
                <a:cs typeface="Times New Roman" pitchFamily="18" charset="0"/>
              </a:rPr>
              <a:t>коли підписаний</a:t>
            </a:r>
            <a:r>
              <a:rPr lang="ru-RU" sz="2000" dirty="0">
                <a:latin typeface="Times New Roman" pitchFamily="18" charset="0"/>
                <a:cs typeface="Times New Roman" pitchFamily="18" charset="0"/>
              </a:rPr>
              <a:t>” </a:t>
            </a:r>
            <a:r>
              <a:rPr lang="uk-UA" sz="2000" dirty="0">
                <a:latin typeface="Times New Roman" pitchFamily="18" charset="0"/>
                <a:cs typeface="Times New Roman" pitchFamily="18" charset="0"/>
              </a:rPr>
              <a:t>з топіка (теми) або відсилає </a:t>
            </a:r>
            <a:r>
              <a:rPr lang="ru-RU" sz="2000" dirty="0">
                <a:latin typeface="Times New Roman" pitchFamily="18" charset="0"/>
                <a:cs typeface="Times New Roman" pitchFamily="18" charset="0"/>
              </a:rPr>
              <a:t>“</a:t>
            </a:r>
            <a:r>
              <a:rPr lang="uk-UA" sz="2000" dirty="0">
                <a:latin typeface="Times New Roman" pitchFamily="18" charset="0"/>
                <a:cs typeface="Times New Roman" pitchFamily="18" charset="0"/>
              </a:rPr>
              <a:t>коли публікує</a:t>
            </a:r>
            <a:r>
              <a:rPr lang="ru-RU" sz="2000" dirty="0">
                <a:latin typeface="Times New Roman" pitchFamily="18" charset="0"/>
                <a:cs typeface="Times New Roman" pitchFamily="18" charset="0"/>
              </a:rPr>
              <a:t>” </a:t>
            </a:r>
            <a:r>
              <a:rPr lang="uk-UA" sz="2000" dirty="0">
                <a:latin typeface="Times New Roman" pitchFamily="18" charset="0"/>
                <a:cs typeface="Times New Roman" pitchFamily="18" charset="0"/>
              </a:rPr>
              <a:t>на тему (топік)</a:t>
            </a:r>
            <a:r>
              <a:rPr lang="ru-RU" sz="2000" dirty="0">
                <a:latin typeface="Times New Roman" pitchFamily="18" charset="0"/>
                <a:cs typeface="Times New Roman" pitchFamily="18" charset="0"/>
              </a:rPr>
              <a:t>.</a:t>
            </a:r>
            <a:endParaRPr lang="uk-UA" sz="2000" dirty="0">
              <a:latin typeface="Times New Roman" pitchFamily="18" charset="0"/>
              <a:cs typeface="Times New Roman" pitchFamily="18" charset="0"/>
            </a:endParaRPr>
          </a:p>
          <a:p>
            <a:pPr marL="285750" lvl="0" indent="-285750">
              <a:buFont typeface="Arial" pitchFamily="34" charset="0"/>
              <a:buChar char="•"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Publish</a:t>
            </a:r>
            <a:r>
              <a:rPr lang="ru-RU" sz="2000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uk-UA" sz="2000" dirty="0">
                <a:latin typeface="Times New Roman" pitchFamily="18" charset="0"/>
                <a:cs typeface="Times New Roman" pitchFamily="18" charset="0"/>
              </a:rPr>
              <a:t>є процесом відсилання пристроєм свого повідомлення брокеру</a:t>
            </a:r>
            <a:r>
              <a:rPr lang="ru-RU" sz="2000" dirty="0">
                <a:latin typeface="Times New Roman" pitchFamily="18" charset="0"/>
                <a:cs typeface="Times New Roman" pitchFamily="18" charset="0"/>
              </a:rPr>
              <a:t>.</a:t>
            </a:r>
            <a:endParaRPr lang="uk-UA" sz="2000" dirty="0">
              <a:latin typeface="Times New Roman" pitchFamily="18" charset="0"/>
              <a:cs typeface="Times New Roman" pitchFamily="18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Subscribe</a:t>
            </a:r>
            <a:r>
              <a:rPr lang="ru-RU" sz="2000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uk-UA" sz="2000" dirty="0">
                <a:latin typeface="Times New Roman" pitchFamily="18" charset="0"/>
                <a:cs typeface="Times New Roman" pitchFamily="18" charset="0"/>
              </a:rPr>
              <a:t>це де пристрій отримує повідомлення від брокера</a:t>
            </a:r>
            <a:r>
              <a:rPr lang="ru-RU" sz="2000" dirty="0">
                <a:latin typeface="Times New Roman" pitchFamily="18" charset="0"/>
                <a:cs typeface="Times New Roman" pitchFamily="18" charset="0"/>
              </a:rPr>
              <a:t>.</a:t>
            </a:r>
            <a:endParaRPr lang="uk-UA" sz="20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00747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15616" y="0"/>
            <a:ext cx="7920880" cy="908721"/>
          </a:xfrm>
        </p:spPr>
        <p:txBody>
          <a:bodyPr>
            <a:noAutofit/>
          </a:bodyPr>
          <a:lstStyle/>
          <a:p>
            <a:pPr algn="ctr"/>
            <a:r>
              <a:rPr lang="ru-RU" sz="2400" b="1" dirty="0">
                <a:solidFill>
                  <a:srgbClr val="002060"/>
                </a:solidFill>
                <a:effectLst/>
                <a:latin typeface="Times New Roman" pitchFamily="18" charset="0"/>
                <a:cs typeface="Times New Roman" pitchFamily="18" charset="0"/>
              </a:rPr>
              <a:t>М</a:t>
            </a:r>
            <a:r>
              <a:rPr lang="uk-UA" sz="2400" b="1" dirty="0" err="1">
                <a:solidFill>
                  <a:srgbClr val="002060"/>
                </a:solidFill>
                <a:effectLst/>
                <a:latin typeface="Times New Roman" pitchFamily="18" charset="0"/>
                <a:cs typeface="Times New Roman" pitchFamily="18" charset="0"/>
              </a:rPr>
              <a:t>акет</a:t>
            </a:r>
            <a:r>
              <a:rPr lang="uk-UA" sz="2400" b="1" dirty="0">
                <a:solidFill>
                  <a:srgbClr val="002060"/>
                </a:solidFill>
                <a:effectLst/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>
                <a:solidFill>
                  <a:srgbClr val="002060"/>
                </a:solidFill>
                <a:effectLst/>
                <a:latin typeface="Times New Roman" pitchFamily="18" charset="0"/>
                <a:cs typeface="Times New Roman" pitchFamily="18" charset="0"/>
              </a:rPr>
              <a:t>IoT</a:t>
            </a:r>
            <a:r>
              <a:rPr lang="en-US" sz="2400" b="1" dirty="0">
                <a:solidFill>
                  <a:srgbClr val="002060"/>
                </a:solidFill>
                <a:effectLst/>
                <a:latin typeface="Times New Roman" pitchFamily="18" charset="0"/>
                <a:cs typeface="Times New Roman" pitchFamily="18" charset="0"/>
              </a:rPr>
              <a:t> – </a:t>
            </a:r>
            <a:r>
              <a:rPr lang="uk-UA" sz="2400" b="1" dirty="0">
                <a:solidFill>
                  <a:srgbClr val="002060"/>
                </a:solidFill>
                <a:effectLst/>
                <a:latin typeface="Times New Roman" pitchFamily="18" charset="0"/>
                <a:cs typeface="Times New Roman" pitchFamily="18" charset="0"/>
              </a:rPr>
              <a:t>пристрою моніторингу параметрів погоди (</a:t>
            </a:r>
            <a:r>
              <a:rPr lang="uk-UA" sz="2400" b="1" dirty="0" err="1">
                <a:solidFill>
                  <a:srgbClr val="002060"/>
                </a:solidFill>
                <a:effectLst/>
                <a:latin typeface="Times New Roman" pitchFamily="18" charset="0"/>
                <a:cs typeface="Times New Roman" pitchFamily="18" charset="0"/>
              </a:rPr>
              <a:t>метеопараметрів</a:t>
            </a:r>
            <a:r>
              <a:rPr lang="uk-UA" sz="2400" b="1" dirty="0">
                <a:solidFill>
                  <a:srgbClr val="002060"/>
                </a:solidFill>
                <a:effectLst/>
                <a:latin typeface="Times New Roman" pitchFamily="18" charset="0"/>
                <a:cs typeface="Times New Roman" pitchFamily="18" charset="0"/>
              </a:rPr>
              <a:t>)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254"/>
          <a:stretch>
            <a:fillRect/>
          </a:stretch>
        </p:blipFill>
        <p:spPr bwMode="auto">
          <a:xfrm>
            <a:off x="1115616" y="1340768"/>
            <a:ext cx="7920880" cy="43193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414935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08112" y="0"/>
            <a:ext cx="8135888" cy="908721"/>
          </a:xfrm>
        </p:spPr>
        <p:txBody>
          <a:bodyPr>
            <a:noAutofit/>
          </a:bodyPr>
          <a:lstStyle/>
          <a:p>
            <a:pPr algn="ctr"/>
            <a:r>
              <a:rPr lang="ru-RU" sz="2400" b="1" dirty="0">
                <a:solidFill>
                  <a:srgbClr val="002060"/>
                </a:solidFill>
                <a:effectLst/>
                <a:latin typeface="Times New Roman" pitchFamily="18" charset="0"/>
                <a:cs typeface="Times New Roman" pitchFamily="18" charset="0"/>
              </a:rPr>
              <a:t>М</a:t>
            </a:r>
            <a:r>
              <a:rPr lang="uk-UA" sz="2400" b="1" dirty="0" err="1">
                <a:solidFill>
                  <a:srgbClr val="002060"/>
                </a:solidFill>
                <a:effectLst/>
                <a:latin typeface="Times New Roman" pitchFamily="18" charset="0"/>
                <a:cs typeface="Times New Roman" pitchFamily="18" charset="0"/>
              </a:rPr>
              <a:t>акет</a:t>
            </a:r>
            <a:r>
              <a:rPr lang="uk-UA" sz="2400" b="1" dirty="0">
                <a:solidFill>
                  <a:srgbClr val="002060"/>
                </a:solidFill>
                <a:effectLst/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>
                <a:solidFill>
                  <a:srgbClr val="002060"/>
                </a:solidFill>
                <a:effectLst/>
                <a:latin typeface="Times New Roman" pitchFamily="18" charset="0"/>
                <a:cs typeface="Times New Roman" pitchFamily="18" charset="0"/>
              </a:rPr>
              <a:t>IoT</a:t>
            </a:r>
            <a:r>
              <a:rPr lang="en-US" sz="2400" b="1" dirty="0">
                <a:solidFill>
                  <a:srgbClr val="002060"/>
                </a:solidFill>
                <a:effectLst/>
                <a:latin typeface="Times New Roman" pitchFamily="18" charset="0"/>
                <a:cs typeface="Times New Roman" pitchFamily="18" charset="0"/>
              </a:rPr>
              <a:t> – </a:t>
            </a:r>
            <a:r>
              <a:rPr lang="uk-UA" sz="2400" b="1" dirty="0">
                <a:solidFill>
                  <a:srgbClr val="002060"/>
                </a:solidFill>
                <a:effectLst/>
                <a:latin typeface="Times New Roman" pitchFamily="18" charset="0"/>
                <a:cs typeface="Times New Roman" pitchFamily="18" charset="0"/>
              </a:rPr>
              <a:t>пристрою моніторингу параметрів погоди (</a:t>
            </a:r>
            <a:r>
              <a:rPr lang="uk-UA" sz="2400" b="1" dirty="0" err="1">
                <a:solidFill>
                  <a:srgbClr val="002060"/>
                </a:solidFill>
                <a:effectLst/>
                <a:latin typeface="Times New Roman" pitchFamily="18" charset="0"/>
                <a:cs typeface="Times New Roman" pitchFamily="18" charset="0"/>
              </a:rPr>
              <a:t>метеопараметрів</a:t>
            </a:r>
            <a:r>
              <a:rPr lang="uk-UA" sz="2400" b="1" dirty="0">
                <a:solidFill>
                  <a:srgbClr val="002060"/>
                </a:solidFill>
                <a:effectLst/>
                <a:latin typeface="Times New Roman" pitchFamily="18" charset="0"/>
                <a:cs typeface="Times New Roman" pitchFamily="18" charset="0"/>
              </a:rPr>
              <a:t>)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139"/>
          <a:stretch>
            <a:fillRect/>
          </a:stretch>
        </p:blipFill>
        <p:spPr bwMode="auto">
          <a:xfrm>
            <a:off x="1372360" y="1299504"/>
            <a:ext cx="7448112" cy="47937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593233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15616" y="116632"/>
            <a:ext cx="7776864" cy="1080120"/>
          </a:xfrm>
        </p:spPr>
        <p:txBody>
          <a:bodyPr>
            <a:noAutofit/>
          </a:bodyPr>
          <a:lstStyle/>
          <a:p>
            <a:pPr algn="ctr"/>
            <a:r>
              <a:rPr lang="uk-UA" sz="2400" b="1" dirty="0">
                <a:solidFill>
                  <a:srgbClr val="002060"/>
                </a:solidFill>
                <a:effectLst/>
                <a:latin typeface="Times New Roman" pitchFamily="18" charset="0"/>
                <a:cs typeface="Times New Roman" pitchFamily="18" charset="0"/>
              </a:rPr>
              <a:t>Вивід повідомлень на підписані топіки </a:t>
            </a:r>
            <a:r>
              <a:rPr lang="en-US" sz="2400" b="1" dirty="0">
                <a:solidFill>
                  <a:srgbClr val="002060"/>
                </a:solidFill>
                <a:effectLst/>
                <a:latin typeface="Times New Roman" pitchFamily="18" charset="0"/>
                <a:cs typeface="Times New Roman" pitchFamily="18" charset="0"/>
              </a:rPr>
              <a:t>home</a:t>
            </a:r>
            <a:r>
              <a:rPr lang="ru-RU" sz="2400" b="1" dirty="0">
                <a:solidFill>
                  <a:srgbClr val="002060"/>
                </a:solidFill>
                <a:effectLst/>
                <a:latin typeface="Times New Roman" pitchFamily="18" charset="0"/>
                <a:cs typeface="Times New Roman" pitchFamily="18" charset="0"/>
              </a:rPr>
              <a:t>/</a:t>
            </a:r>
            <a:r>
              <a:rPr lang="en-US" sz="2400" b="1" dirty="0">
                <a:solidFill>
                  <a:srgbClr val="002060"/>
                </a:solidFill>
                <a:effectLst/>
                <a:latin typeface="Times New Roman" pitchFamily="18" charset="0"/>
                <a:cs typeface="Times New Roman" pitchFamily="18" charset="0"/>
              </a:rPr>
              <a:t>temperature </a:t>
            </a:r>
            <a:r>
              <a:rPr lang="uk-UA" sz="2400" b="1" dirty="0">
                <a:solidFill>
                  <a:srgbClr val="002060"/>
                </a:solidFill>
                <a:effectLst/>
                <a:latin typeface="Times New Roman" pitchFamily="18" charset="0"/>
                <a:cs typeface="Times New Roman" pitchFamily="18" charset="0"/>
              </a:rPr>
              <a:t>і </a:t>
            </a:r>
            <a:r>
              <a:rPr lang="en-US" sz="2400" b="1" dirty="0">
                <a:solidFill>
                  <a:srgbClr val="002060"/>
                </a:solidFill>
                <a:effectLst/>
                <a:latin typeface="Times New Roman" pitchFamily="18" charset="0"/>
                <a:cs typeface="Times New Roman" pitchFamily="18" charset="0"/>
              </a:rPr>
              <a:t>home</a:t>
            </a:r>
            <a:r>
              <a:rPr lang="ru-RU" sz="2400" b="1" dirty="0">
                <a:solidFill>
                  <a:srgbClr val="002060"/>
                </a:solidFill>
                <a:effectLst/>
                <a:latin typeface="Times New Roman" pitchFamily="18" charset="0"/>
                <a:cs typeface="Times New Roman" pitchFamily="18" charset="0"/>
              </a:rPr>
              <a:t>/</a:t>
            </a:r>
            <a:r>
              <a:rPr lang="en-US" sz="2400" b="1" dirty="0">
                <a:solidFill>
                  <a:srgbClr val="002060"/>
                </a:solidFill>
                <a:effectLst/>
                <a:latin typeface="Times New Roman" pitchFamily="18" charset="0"/>
                <a:cs typeface="Times New Roman" pitchFamily="18" charset="0"/>
              </a:rPr>
              <a:t>humidity</a:t>
            </a:r>
            <a:r>
              <a:rPr lang="uk-UA" sz="2400" b="1" dirty="0">
                <a:solidFill>
                  <a:srgbClr val="002060"/>
                </a:solidFill>
                <a:effectLst/>
                <a:latin typeface="Times New Roman" pitchFamily="18" charset="0"/>
                <a:cs typeface="Times New Roman" pitchFamily="18" charset="0"/>
              </a:rPr>
              <a:t>, які приходять від </a:t>
            </a:r>
            <a:r>
              <a:rPr lang="en-US" sz="2400" b="1" dirty="0">
                <a:solidFill>
                  <a:srgbClr val="002060"/>
                </a:solidFill>
                <a:effectLst/>
                <a:latin typeface="Times New Roman" pitchFamily="18" charset="0"/>
                <a:cs typeface="Times New Roman" pitchFamily="18" charset="0"/>
              </a:rPr>
              <a:t>MQTT </a:t>
            </a:r>
            <a:r>
              <a:rPr lang="uk-UA" sz="2400" b="1" dirty="0">
                <a:solidFill>
                  <a:srgbClr val="002060"/>
                </a:solidFill>
                <a:effectLst/>
                <a:latin typeface="Times New Roman" pitchFamily="18" charset="0"/>
                <a:cs typeface="Times New Roman" pitchFamily="18" charset="0"/>
              </a:rPr>
              <a:t>сервера</a:t>
            </a:r>
            <a:r>
              <a:rPr lang="ru-RU" sz="2400" b="1" dirty="0">
                <a:solidFill>
                  <a:srgbClr val="002060"/>
                </a:solidFill>
                <a:effectLst/>
                <a:latin typeface="Times New Roman" pitchFamily="18" charset="0"/>
                <a:cs typeface="Times New Roman" pitchFamily="18" charset="0"/>
              </a:rPr>
              <a:t> (</a:t>
            </a:r>
            <a:r>
              <a:rPr lang="uk-UA" sz="2400" b="1" dirty="0">
                <a:solidFill>
                  <a:srgbClr val="002060"/>
                </a:solidFill>
                <a:effectLst/>
                <a:latin typeface="Times New Roman" pitchFamily="18" charset="0"/>
                <a:cs typeface="Times New Roman" pitchFamily="18" charset="0"/>
              </a:rPr>
              <a:t>брокера</a:t>
            </a:r>
            <a:r>
              <a:rPr lang="ru-RU" sz="2400" b="1" dirty="0">
                <a:solidFill>
                  <a:srgbClr val="002060"/>
                </a:solidFill>
                <a:effectLst/>
                <a:latin typeface="Times New Roman" pitchFamily="18" charset="0"/>
                <a:cs typeface="Times New Roman" pitchFamily="18" charset="0"/>
              </a:rPr>
              <a:t>) </a:t>
            </a:r>
            <a:r>
              <a:rPr lang="en-US" sz="2400" b="1" dirty="0" err="1">
                <a:solidFill>
                  <a:srgbClr val="002060"/>
                </a:solidFill>
                <a:effectLst/>
                <a:latin typeface="Times New Roman" pitchFamily="18" charset="0"/>
                <a:cs typeface="Times New Roman" pitchFamily="18" charset="0"/>
              </a:rPr>
              <a:t>Mosquitto</a:t>
            </a:r>
            <a:endParaRPr lang="uk-UA" sz="2200" b="1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1412776"/>
            <a:ext cx="6051264" cy="5040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239807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15616" y="-27384"/>
            <a:ext cx="7776864" cy="504056"/>
          </a:xfrm>
        </p:spPr>
        <p:txBody>
          <a:bodyPr>
            <a:noAutofit/>
          </a:bodyPr>
          <a:lstStyle/>
          <a:p>
            <a:pPr algn="ctr"/>
            <a:r>
              <a:rPr lang="uk-UA" sz="2400" b="1" dirty="0">
                <a:solidFill>
                  <a:srgbClr val="002060"/>
                </a:solidFill>
                <a:effectLst/>
                <a:latin typeface="Times New Roman" pitchFamily="18" charset="0"/>
                <a:cs typeface="Times New Roman" pitchFamily="18" charset="0"/>
              </a:rPr>
              <a:t>Вивід інформації на </a:t>
            </a:r>
            <a:r>
              <a:rPr lang="en-US" sz="2400" b="1" dirty="0">
                <a:solidFill>
                  <a:srgbClr val="002060"/>
                </a:solidFill>
                <a:effectLst/>
                <a:latin typeface="Times New Roman" pitchFamily="18" charset="0"/>
                <a:cs typeface="Times New Roman" pitchFamily="18" charset="0"/>
              </a:rPr>
              <a:t>Node</a:t>
            </a:r>
            <a:r>
              <a:rPr lang="uk-UA" sz="2400" b="1" dirty="0">
                <a:solidFill>
                  <a:srgbClr val="002060"/>
                </a:solidFill>
                <a:effectLst/>
                <a:latin typeface="Times New Roman" pitchFamily="18" charset="0"/>
                <a:cs typeface="Times New Roman" pitchFamily="18" charset="0"/>
              </a:rPr>
              <a:t>-</a:t>
            </a:r>
            <a:r>
              <a:rPr lang="en-US" sz="2400" b="1" dirty="0">
                <a:solidFill>
                  <a:srgbClr val="002060"/>
                </a:solidFill>
                <a:effectLst/>
                <a:latin typeface="Times New Roman" pitchFamily="18" charset="0"/>
                <a:cs typeface="Times New Roman" pitchFamily="18" charset="0"/>
              </a:rPr>
              <a:t>RED Dashboard</a:t>
            </a:r>
            <a:endParaRPr lang="uk-UA" sz="2200" b="1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7170" name="Рисунок 1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476672"/>
            <a:ext cx="6363367" cy="21347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Рисунок 2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564904"/>
            <a:ext cx="6363367" cy="2093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2" name="Рисунок 2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4653136"/>
            <a:ext cx="6363367" cy="21040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609052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15616" y="-27384"/>
            <a:ext cx="7776864" cy="504056"/>
          </a:xfrm>
        </p:spPr>
        <p:txBody>
          <a:bodyPr>
            <a:noAutofit/>
          </a:bodyPr>
          <a:lstStyle/>
          <a:p>
            <a:pPr algn="ctr"/>
            <a:r>
              <a:rPr lang="uk-UA" sz="2400" b="1" dirty="0">
                <a:solidFill>
                  <a:srgbClr val="002060"/>
                </a:solidFill>
                <a:effectLst/>
                <a:latin typeface="Times New Roman" pitchFamily="18" charset="0"/>
                <a:cs typeface="Times New Roman" pitchFamily="18" charset="0"/>
              </a:rPr>
              <a:t>Вивід інформації на </a:t>
            </a:r>
            <a:r>
              <a:rPr lang="en-US" sz="2400" b="1" dirty="0">
                <a:solidFill>
                  <a:srgbClr val="002060"/>
                </a:solidFill>
                <a:effectLst/>
                <a:latin typeface="Times New Roman" pitchFamily="18" charset="0"/>
                <a:cs typeface="Times New Roman" pitchFamily="18" charset="0"/>
              </a:rPr>
              <a:t>Node</a:t>
            </a:r>
            <a:r>
              <a:rPr lang="uk-UA" sz="2400" b="1" dirty="0">
                <a:solidFill>
                  <a:srgbClr val="002060"/>
                </a:solidFill>
                <a:effectLst/>
                <a:latin typeface="Times New Roman" pitchFamily="18" charset="0"/>
                <a:cs typeface="Times New Roman" pitchFamily="18" charset="0"/>
              </a:rPr>
              <a:t>-</a:t>
            </a:r>
            <a:r>
              <a:rPr lang="en-US" sz="2400" b="1" dirty="0">
                <a:solidFill>
                  <a:srgbClr val="002060"/>
                </a:solidFill>
                <a:effectLst/>
                <a:latin typeface="Times New Roman" pitchFamily="18" charset="0"/>
                <a:cs typeface="Times New Roman" pitchFamily="18" charset="0"/>
              </a:rPr>
              <a:t>RED Dashboard</a:t>
            </a:r>
            <a:endParaRPr lang="uk-UA" sz="2200" b="1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7" name="Рисунок 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476672"/>
            <a:ext cx="6048672" cy="2144266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Рисунок 7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620938"/>
            <a:ext cx="6048672" cy="2176214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Рисунок 8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7" y="4797152"/>
            <a:ext cx="6048673" cy="200558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935237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87624" y="44624"/>
            <a:ext cx="7776864" cy="504056"/>
          </a:xfrm>
        </p:spPr>
        <p:txBody>
          <a:bodyPr>
            <a:noAutofit/>
          </a:bodyPr>
          <a:lstStyle/>
          <a:p>
            <a:pPr algn="ctr"/>
            <a:r>
              <a:rPr lang="uk-UA" sz="2400" b="1" dirty="0">
                <a:solidFill>
                  <a:srgbClr val="002060"/>
                </a:solidFill>
                <a:effectLst/>
                <a:latin typeface="Times New Roman" pitchFamily="18" charset="0"/>
                <a:cs typeface="Times New Roman" pitchFamily="18" charset="0"/>
              </a:rPr>
              <a:t>Вивід інформації на панелі візуалізації </a:t>
            </a:r>
            <a:r>
              <a:rPr lang="en-US" sz="2400" b="1" dirty="0" err="1">
                <a:solidFill>
                  <a:srgbClr val="002060"/>
                </a:solidFill>
                <a:effectLst/>
                <a:latin typeface="Times New Roman" pitchFamily="18" charset="0"/>
                <a:cs typeface="Times New Roman" pitchFamily="18" charset="0"/>
              </a:rPr>
              <a:t>ThingsBoard</a:t>
            </a:r>
            <a:endParaRPr lang="uk-UA" sz="2200" b="1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620688"/>
            <a:ext cx="7457738" cy="3024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3649663"/>
            <a:ext cx="7457738" cy="30196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806997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87624" y="44624"/>
            <a:ext cx="7776864" cy="576064"/>
          </a:xfrm>
        </p:spPr>
        <p:txBody>
          <a:bodyPr>
            <a:noAutofit/>
          </a:bodyPr>
          <a:lstStyle/>
          <a:p>
            <a:pPr algn="ctr"/>
            <a:r>
              <a:rPr lang="uk-UA" sz="2400" b="1" dirty="0">
                <a:solidFill>
                  <a:srgbClr val="002060"/>
                </a:solidFill>
                <a:effectLst/>
                <a:latin typeface="Times New Roman" pitchFamily="18" charset="0"/>
                <a:cs typeface="Times New Roman" pitchFamily="18" charset="0"/>
              </a:rPr>
              <a:t>Вивід інформації на панелі візуалізації </a:t>
            </a:r>
            <a:r>
              <a:rPr lang="en-US" sz="2400" b="1" dirty="0" err="1">
                <a:solidFill>
                  <a:srgbClr val="002060"/>
                </a:solidFill>
                <a:effectLst/>
                <a:latin typeface="Times New Roman" pitchFamily="18" charset="0"/>
                <a:cs typeface="Times New Roman" pitchFamily="18" charset="0"/>
              </a:rPr>
              <a:t>ThingsBoard</a:t>
            </a:r>
            <a:r>
              <a:rPr lang="en-US" sz="2400" b="1" dirty="0">
                <a:solidFill>
                  <a:srgbClr val="002060"/>
                </a:solidFill>
                <a:effectLst/>
                <a:latin typeface="Times New Roman" pitchFamily="18" charset="0"/>
                <a:cs typeface="Times New Roman" pitchFamily="18" charset="0"/>
              </a:rPr>
              <a:t> </a:t>
            </a:r>
            <a:r>
              <a:rPr lang="uk-UA" sz="2400" b="1" dirty="0">
                <a:solidFill>
                  <a:srgbClr val="002060"/>
                </a:solidFill>
                <a:effectLst/>
                <a:latin typeface="Times New Roman" pitchFamily="18" charset="0"/>
                <a:cs typeface="Times New Roman" pitchFamily="18" charset="0"/>
              </a:rPr>
              <a:t>та на </a:t>
            </a:r>
            <a:r>
              <a:rPr lang="en-US" sz="2400" b="1" dirty="0">
                <a:solidFill>
                  <a:srgbClr val="002060"/>
                </a:solidFill>
                <a:effectLst/>
                <a:latin typeface="Times New Roman" pitchFamily="18" charset="0"/>
                <a:cs typeface="Times New Roman" pitchFamily="18" charset="0"/>
              </a:rPr>
              <a:t>Serial Monitor</a:t>
            </a:r>
            <a:endParaRPr lang="uk-UA" sz="2200" b="1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836712"/>
            <a:ext cx="7460922" cy="2952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Рисунок 1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2068" y="3861048"/>
            <a:ext cx="6364361" cy="2952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607869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Місце для вмісту 2"/>
          <p:cNvSpPr>
            <a:spLocks noGrp="1"/>
          </p:cNvSpPr>
          <p:nvPr>
            <p:ph idx="1"/>
          </p:nvPr>
        </p:nvSpPr>
        <p:spPr>
          <a:xfrm>
            <a:off x="971600" y="260648"/>
            <a:ext cx="8064896" cy="6480720"/>
          </a:xfrm>
        </p:spPr>
        <p:txBody>
          <a:bodyPr>
            <a:noAutofit/>
          </a:bodyPr>
          <a:lstStyle/>
          <a:p>
            <a:pPr marL="0" indent="0" algn="just">
              <a:spcBef>
                <a:spcPts val="0"/>
              </a:spcBef>
              <a:buNone/>
            </a:pPr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      </a:t>
            </a:r>
            <a:r>
              <a:rPr lang="uk-UA" sz="1700" dirty="0">
                <a:latin typeface="Times New Roman" pitchFamily="18" charset="0"/>
                <a:cs typeface="Times New Roman" pitchFamily="18" charset="0"/>
              </a:rPr>
              <a:t>В роботі розроблено апаратне та програмне забезпечення </a:t>
            </a:r>
            <a:r>
              <a:rPr lang="en-US" sz="1700" dirty="0" err="1">
                <a:latin typeface="Times New Roman" pitchFamily="18" charset="0"/>
                <a:cs typeface="Times New Roman" pitchFamily="18" charset="0"/>
              </a:rPr>
              <a:t>IoT</a:t>
            </a:r>
            <a:r>
              <a:rPr lang="uk-UA" sz="1700" dirty="0">
                <a:latin typeface="Times New Roman" pitchFamily="18" charset="0"/>
                <a:cs typeface="Times New Roman" pitchFamily="18" charset="0"/>
              </a:rPr>
              <a:t> – системи моніторингу </a:t>
            </a:r>
            <a:r>
              <a:rPr lang="uk-UA" sz="1700" dirty="0" err="1">
                <a:latin typeface="Times New Roman" pitchFamily="18" charset="0"/>
                <a:cs typeface="Times New Roman" pitchFamily="18" charset="0"/>
              </a:rPr>
              <a:t>метеопараметрів</a:t>
            </a:r>
            <a:r>
              <a:rPr lang="uk-UA" sz="1700" dirty="0">
                <a:latin typeface="Times New Roman" pitchFamily="18" charset="0"/>
                <a:cs typeface="Times New Roman" pitchFamily="18" charset="0"/>
              </a:rPr>
              <a:t>.</a:t>
            </a:r>
            <a:r>
              <a:rPr lang="en-US" sz="17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uk-UA" sz="1700" dirty="0">
                <a:latin typeface="Times New Roman" pitchFamily="18" charset="0"/>
                <a:cs typeface="Times New Roman" pitchFamily="18" charset="0"/>
              </a:rPr>
              <a:t>Апаратне забезпечення </a:t>
            </a:r>
            <a:r>
              <a:rPr lang="en-US" sz="1700" dirty="0" err="1">
                <a:latin typeface="Times New Roman" pitchFamily="18" charset="0"/>
                <a:cs typeface="Times New Roman" pitchFamily="18" charset="0"/>
              </a:rPr>
              <a:t>IoT</a:t>
            </a:r>
            <a:r>
              <a:rPr lang="uk-UA" sz="1700" dirty="0">
                <a:latin typeface="Times New Roman" pitchFamily="18" charset="0"/>
                <a:cs typeface="Times New Roman" pitchFamily="18" charset="0"/>
              </a:rPr>
              <a:t> – системи моніторингу </a:t>
            </a:r>
            <a:r>
              <a:rPr lang="uk-UA" sz="1700" dirty="0" err="1">
                <a:latin typeface="Times New Roman" pitchFamily="18" charset="0"/>
                <a:cs typeface="Times New Roman" pitchFamily="18" charset="0"/>
              </a:rPr>
              <a:t>метеопараметрів</a:t>
            </a:r>
            <a:r>
              <a:rPr lang="uk-UA" sz="1700" dirty="0">
                <a:latin typeface="Times New Roman" pitchFamily="18" charset="0"/>
                <a:cs typeface="Times New Roman" pitchFamily="18" charset="0"/>
              </a:rPr>
              <a:t> складається з </a:t>
            </a:r>
            <a:r>
              <a:rPr lang="uk-UA" sz="1700" dirty="0" err="1">
                <a:latin typeface="Times New Roman" pitchFamily="18" charset="0"/>
                <a:cs typeface="Times New Roman" pitchFamily="18" charset="0"/>
              </a:rPr>
              <a:t>мікроконтролерного</a:t>
            </a:r>
            <a:r>
              <a:rPr lang="uk-UA" sz="1700" dirty="0">
                <a:latin typeface="Times New Roman" pitchFamily="18" charset="0"/>
                <a:cs typeface="Times New Roman" pitchFamily="18" charset="0"/>
              </a:rPr>
              <a:t> пристрою, що вимірює параметри погоди, такі як температура, відносна вологість повітря, атмосферний тиск та передає метеодані на </a:t>
            </a:r>
            <a:r>
              <a:rPr lang="en-US" sz="1700" dirty="0" err="1">
                <a:latin typeface="Times New Roman" pitchFamily="18" charset="0"/>
                <a:cs typeface="Times New Roman" pitchFamily="18" charset="0"/>
              </a:rPr>
              <a:t>IoT</a:t>
            </a:r>
            <a:r>
              <a:rPr lang="en-US" sz="17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uk-UA" sz="1700" dirty="0">
                <a:latin typeface="Times New Roman" pitchFamily="18" charset="0"/>
                <a:cs typeface="Times New Roman" pitchFamily="18" charset="0"/>
              </a:rPr>
              <a:t>- платформу для подальшої обробки та візуалізації. Пристрій розроблено на платі </a:t>
            </a:r>
            <a:r>
              <a:rPr lang="en-US" sz="1700" dirty="0" err="1">
                <a:latin typeface="Times New Roman" pitchFamily="18" charset="0"/>
                <a:cs typeface="Times New Roman" pitchFamily="18" charset="0"/>
              </a:rPr>
              <a:t>Arduino</a:t>
            </a:r>
            <a:r>
              <a:rPr lang="en-US" sz="1700" dirty="0">
                <a:latin typeface="Times New Roman" pitchFamily="18" charset="0"/>
                <a:cs typeface="Times New Roman" pitchFamily="18" charset="0"/>
              </a:rPr>
              <a:t> Mega</a:t>
            </a:r>
            <a:r>
              <a:rPr lang="uk-UA" sz="1700" dirty="0">
                <a:latin typeface="Times New Roman" pitchFamily="18" charset="0"/>
                <a:cs typeface="Times New Roman" pitchFamily="18" charset="0"/>
              </a:rPr>
              <a:t>2560 з МК </a:t>
            </a:r>
            <a:r>
              <a:rPr lang="en-US" sz="1700" dirty="0">
                <a:latin typeface="Times New Roman" pitchFamily="18" charset="0"/>
                <a:cs typeface="Times New Roman" pitchFamily="18" charset="0"/>
              </a:rPr>
              <a:t>AVR </a:t>
            </a:r>
            <a:r>
              <a:rPr lang="en-US" sz="1700" dirty="0" err="1">
                <a:latin typeface="Times New Roman" pitchFamily="18" charset="0"/>
                <a:cs typeface="Times New Roman" pitchFamily="18" charset="0"/>
              </a:rPr>
              <a:t>ATmega</a:t>
            </a:r>
            <a:r>
              <a:rPr lang="uk-UA" sz="1700" dirty="0">
                <a:latin typeface="Times New Roman" pitchFamily="18" charset="0"/>
                <a:cs typeface="Times New Roman" pitchFamily="18" charset="0"/>
              </a:rPr>
              <a:t>2560, цифровому сенсорі атмосферного тиску, температури і вологості </a:t>
            </a:r>
            <a:r>
              <a:rPr lang="en-US" sz="1700" dirty="0">
                <a:latin typeface="Times New Roman" pitchFamily="18" charset="0"/>
                <a:cs typeface="Times New Roman" pitchFamily="18" charset="0"/>
              </a:rPr>
              <a:t>BME</a:t>
            </a:r>
            <a:r>
              <a:rPr lang="uk-UA" sz="1700" dirty="0">
                <a:latin typeface="Times New Roman" pitchFamily="18" charset="0"/>
                <a:cs typeface="Times New Roman" pitchFamily="18" charset="0"/>
              </a:rPr>
              <a:t>280, </a:t>
            </a:r>
            <a:r>
              <a:rPr lang="en-US" sz="1700" dirty="0">
                <a:latin typeface="Times New Roman" pitchFamily="18" charset="0"/>
                <a:cs typeface="Times New Roman" pitchFamily="18" charset="0"/>
              </a:rPr>
              <a:t>Wi</a:t>
            </a:r>
            <a:r>
              <a:rPr lang="uk-UA" sz="1700" dirty="0">
                <a:latin typeface="Times New Roman" pitchFamily="18" charset="0"/>
                <a:cs typeface="Times New Roman" pitchFamily="18" charset="0"/>
              </a:rPr>
              <a:t>-</a:t>
            </a:r>
            <a:r>
              <a:rPr lang="en-US" sz="1700" dirty="0">
                <a:latin typeface="Times New Roman" pitchFamily="18" charset="0"/>
                <a:cs typeface="Times New Roman" pitchFamily="18" charset="0"/>
              </a:rPr>
              <a:t>Fi</a:t>
            </a:r>
            <a:r>
              <a:rPr lang="uk-UA" sz="1700" dirty="0">
                <a:latin typeface="Times New Roman" pitchFamily="18" charset="0"/>
                <a:cs typeface="Times New Roman" pitchFamily="18" charset="0"/>
              </a:rPr>
              <a:t> модулі </a:t>
            </a:r>
            <a:r>
              <a:rPr lang="en-US" sz="1700" dirty="0">
                <a:latin typeface="Times New Roman" pitchFamily="18" charset="0"/>
                <a:cs typeface="Times New Roman" pitchFamily="18" charset="0"/>
              </a:rPr>
              <a:t>ESP</a:t>
            </a:r>
            <a:r>
              <a:rPr lang="uk-UA" sz="1700" dirty="0">
                <a:latin typeface="Times New Roman" pitchFamily="18" charset="0"/>
                <a:cs typeface="Times New Roman" pitchFamily="18" charset="0"/>
              </a:rPr>
              <a:t>-01 на </a:t>
            </a:r>
            <a:r>
              <a:rPr lang="uk-UA" sz="1700" dirty="0" err="1">
                <a:latin typeface="Times New Roman" pitchFamily="18" charset="0"/>
                <a:cs typeface="Times New Roman" pitchFamily="18" charset="0"/>
              </a:rPr>
              <a:t>чіпі</a:t>
            </a:r>
            <a:r>
              <a:rPr lang="uk-UA" sz="17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700" dirty="0">
                <a:latin typeface="Times New Roman" pitchFamily="18" charset="0"/>
                <a:cs typeface="Times New Roman" pitchFamily="18" charset="0"/>
              </a:rPr>
              <a:t>ESP</a:t>
            </a:r>
            <a:r>
              <a:rPr lang="uk-UA" sz="1700" dirty="0">
                <a:latin typeface="Times New Roman" pitchFamily="18" charset="0"/>
                <a:cs typeface="Times New Roman" pitchFamily="18" charset="0"/>
              </a:rPr>
              <a:t>8266 та модулі РК - дисплею 16×2 </a:t>
            </a:r>
            <a:r>
              <a:rPr lang="en-US" sz="1700" dirty="0">
                <a:latin typeface="Times New Roman" pitchFamily="18" charset="0"/>
                <a:cs typeface="Times New Roman" pitchFamily="18" charset="0"/>
              </a:rPr>
              <a:t>HD</a:t>
            </a:r>
            <a:r>
              <a:rPr lang="uk-UA" sz="1700" dirty="0">
                <a:latin typeface="Times New Roman" pitchFamily="18" charset="0"/>
                <a:cs typeface="Times New Roman" pitchFamily="18" charset="0"/>
              </a:rPr>
              <a:t>44780. </a:t>
            </a:r>
            <a:r>
              <a:rPr lang="uk-UA" sz="1700" dirty="0" err="1">
                <a:latin typeface="Times New Roman" pitchFamily="18" charset="0"/>
                <a:cs typeface="Times New Roman" pitchFamily="18" charset="0"/>
              </a:rPr>
              <a:t>Мікроконтролерний</a:t>
            </a:r>
            <a:r>
              <a:rPr lang="uk-UA" sz="1700" dirty="0">
                <a:latin typeface="Times New Roman" pitchFamily="18" charset="0"/>
                <a:cs typeface="Times New Roman" pitchFamily="18" charset="0"/>
              </a:rPr>
              <a:t> пристрій моніторингу </a:t>
            </a:r>
            <a:r>
              <a:rPr lang="uk-UA" sz="1700" dirty="0" err="1">
                <a:latin typeface="Times New Roman" pitchFamily="18" charset="0"/>
                <a:cs typeface="Times New Roman" pitchFamily="18" charset="0"/>
              </a:rPr>
              <a:t>метеопараметрів</a:t>
            </a:r>
            <a:r>
              <a:rPr lang="uk-UA" sz="1700" dirty="0">
                <a:latin typeface="Times New Roman" pitchFamily="18" charset="0"/>
                <a:cs typeface="Times New Roman" pitchFamily="18" charset="0"/>
              </a:rPr>
              <a:t> має меню, що дозволяє користувачу вибрати </a:t>
            </a:r>
            <a:r>
              <a:rPr lang="en-US" sz="1700" dirty="0">
                <a:latin typeface="Times New Roman" pitchFamily="18" charset="0"/>
                <a:cs typeface="Times New Roman" pitchFamily="18" charset="0"/>
              </a:rPr>
              <a:t>Wi</a:t>
            </a:r>
            <a:r>
              <a:rPr lang="uk-UA" sz="1700" dirty="0">
                <a:latin typeface="Times New Roman" pitchFamily="18" charset="0"/>
                <a:cs typeface="Times New Roman" pitchFamily="18" charset="0"/>
              </a:rPr>
              <a:t>-</a:t>
            </a:r>
            <a:r>
              <a:rPr lang="en-US" sz="1700" dirty="0">
                <a:latin typeface="Times New Roman" pitchFamily="18" charset="0"/>
                <a:cs typeface="Times New Roman" pitchFamily="18" charset="0"/>
              </a:rPr>
              <a:t>Fi </a:t>
            </a:r>
            <a:r>
              <a:rPr lang="uk-UA" sz="1700" dirty="0">
                <a:latin typeface="Times New Roman" pitchFamily="18" charset="0"/>
                <a:cs typeface="Times New Roman" pitchFamily="18" charset="0"/>
              </a:rPr>
              <a:t>точку доступу, </a:t>
            </a:r>
            <a:r>
              <a:rPr lang="en-US" sz="1700" dirty="0">
                <a:latin typeface="Times New Roman" pitchFamily="18" charset="0"/>
                <a:cs typeface="Times New Roman" pitchFamily="18" charset="0"/>
              </a:rPr>
              <a:t>MQTT</a:t>
            </a:r>
            <a:r>
              <a:rPr lang="uk-UA" sz="1700" dirty="0" err="1">
                <a:latin typeface="Times New Roman" pitchFamily="18" charset="0"/>
                <a:cs typeface="Times New Roman" pitchFamily="18" charset="0"/>
              </a:rPr>
              <a:t>-сервер</a:t>
            </a:r>
            <a:r>
              <a:rPr lang="uk-UA" sz="1700" dirty="0">
                <a:latin typeface="Times New Roman" pitchFamily="18" charset="0"/>
                <a:cs typeface="Times New Roman" pitchFamily="18" charset="0"/>
              </a:rPr>
              <a:t> (</a:t>
            </a:r>
            <a:r>
              <a:rPr lang="en-US" sz="1700" dirty="0" err="1">
                <a:latin typeface="Times New Roman" pitchFamily="18" charset="0"/>
                <a:cs typeface="Times New Roman" pitchFamily="18" charset="0"/>
              </a:rPr>
              <a:t>IoT</a:t>
            </a:r>
            <a:r>
              <a:rPr lang="uk-UA" sz="1700" dirty="0" err="1">
                <a:latin typeface="Times New Roman" pitchFamily="18" charset="0"/>
                <a:cs typeface="Times New Roman" pitchFamily="18" charset="0"/>
              </a:rPr>
              <a:t>-платформу</a:t>
            </a:r>
            <a:r>
              <a:rPr lang="uk-UA" sz="1700" dirty="0">
                <a:latin typeface="Times New Roman" pitchFamily="18" charset="0"/>
                <a:cs typeface="Times New Roman" pitchFamily="18" charset="0"/>
              </a:rPr>
              <a:t>) та формат представлення даних. Розроблено електричну принципову схему та модель </a:t>
            </a:r>
            <a:r>
              <a:rPr lang="en-US" sz="1700" dirty="0" err="1">
                <a:latin typeface="Times New Roman" pitchFamily="18" charset="0"/>
                <a:cs typeface="Times New Roman" pitchFamily="18" charset="0"/>
              </a:rPr>
              <a:t>IoT</a:t>
            </a:r>
            <a:r>
              <a:rPr lang="uk-UA" sz="1700" dirty="0">
                <a:latin typeface="Times New Roman" pitchFamily="18" charset="0"/>
                <a:cs typeface="Times New Roman" pitchFamily="18" charset="0"/>
              </a:rPr>
              <a:t> – пристрою моніторингу </a:t>
            </a:r>
            <a:r>
              <a:rPr lang="uk-UA" sz="1700" dirty="0" err="1">
                <a:latin typeface="Times New Roman" pitchFamily="18" charset="0"/>
                <a:cs typeface="Times New Roman" pitchFamily="18" charset="0"/>
              </a:rPr>
              <a:t>метеопараметрів</a:t>
            </a:r>
            <a:r>
              <a:rPr lang="uk-UA" sz="1700" dirty="0">
                <a:latin typeface="Times New Roman" pitchFamily="18" charset="0"/>
                <a:cs typeface="Times New Roman" pitchFamily="18" charset="0"/>
              </a:rPr>
              <a:t> в САПР </a:t>
            </a:r>
            <a:r>
              <a:rPr lang="en-US" sz="1700" dirty="0">
                <a:latin typeface="Times New Roman" pitchFamily="18" charset="0"/>
                <a:cs typeface="Times New Roman" pitchFamily="18" charset="0"/>
              </a:rPr>
              <a:t>Proteus VSM</a:t>
            </a:r>
            <a:r>
              <a:rPr lang="uk-UA" sz="1700" dirty="0">
                <a:latin typeface="Times New Roman" pitchFamily="18" charset="0"/>
                <a:cs typeface="Times New Roman" pitchFamily="18" charset="0"/>
              </a:rPr>
              <a:t>. </a:t>
            </a:r>
            <a:endParaRPr lang="en-US" sz="1700" dirty="0">
              <a:latin typeface="Times New Roman" pitchFamily="18" charset="0"/>
              <a:cs typeface="Times New Roman" pitchFamily="18" charset="0"/>
            </a:endParaRPr>
          </a:p>
          <a:p>
            <a:pPr marL="0" indent="0" algn="just">
              <a:spcBef>
                <a:spcPts val="0"/>
              </a:spcBef>
              <a:buNone/>
            </a:pPr>
            <a:r>
              <a:rPr lang="en-US" sz="1700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uk-UA" sz="1700" dirty="0">
                <a:latin typeface="Times New Roman" pitchFamily="18" charset="0"/>
                <a:cs typeface="Times New Roman" pitchFamily="18" charset="0"/>
              </a:rPr>
              <a:t>Розроблено алгоритм роботи та програмне забезпечення </a:t>
            </a:r>
            <a:r>
              <a:rPr lang="en-US" sz="1700" dirty="0" err="1">
                <a:latin typeface="Times New Roman" pitchFamily="18" charset="0"/>
                <a:cs typeface="Times New Roman" pitchFamily="18" charset="0"/>
              </a:rPr>
              <a:t>IoT</a:t>
            </a:r>
            <a:r>
              <a:rPr lang="uk-UA" sz="1700" dirty="0">
                <a:latin typeface="Times New Roman" pitchFamily="18" charset="0"/>
                <a:cs typeface="Times New Roman" pitchFamily="18" charset="0"/>
              </a:rPr>
              <a:t> - системи моніторингу </a:t>
            </a:r>
            <a:r>
              <a:rPr lang="uk-UA" sz="1700" dirty="0" err="1">
                <a:latin typeface="Times New Roman" pitchFamily="18" charset="0"/>
                <a:cs typeface="Times New Roman" pitchFamily="18" charset="0"/>
              </a:rPr>
              <a:t>метеопараметрів</a:t>
            </a:r>
            <a:r>
              <a:rPr lang="uk-UA" sz="1700" dirty="0">
                <a:latin typeface="Times New Roman" pitchFamily="18" charset="0"/>
                <a:cs typeface="Times New Roman" pitchFamily="18" charset="0"/>
              </a:rPr>
              <a:t>. Програмне забезпечення складається з програмних модулів для роботи з цифровим сенсором </a:t>
            </a:r>
            <a:r>
              <a:rPr lang="en-US" sz="1700" dirty="0">
                <a:latin typeface="Times New Roman" pitchFamily="18" charset="0"/>
                <a:cs typeface="Times New Roman" pitchFamily="18" charset="0"/>
              </a:rPr>
              <a:t>BME</a:t>
            </a:r>
            <a:r>
              <a:rPr lang="uk-UA" sz="1700" dirty="0">
                <a:latin typeface="Times New Roman" pitchFamily="18" charset="0"/>
                <a:cs typeface="Times New Roman" pitchFamily="18" charset="0"/>
              </a:rPr>
              <a:t>280, модулем </a:t>
            </a:r>
            <a:r>
              <a:rPr lang="en-US" sz="1700" dirty="0">
                <a:latin typeface="Times New Roman" pitchFamily="18" charset="0"/>
                <a:cs typeface="Times New Roman" pitchFamily="18" charset="0"/>
              </a:rPr>
              <a:t>Wi</a:t>
            </a:r>
            <a:r>
              <a:rPr lang="uk-UA" sz="1700" dirty="0">
                <a:latin typeface="Times New Roman" pitchFamily="18" charset="0"/>
                <a:cs typeface="Times New Roman" pitchFamily="18" charset="0"/>
              </a:rPr>
              <a:t>-</a:t>
            </a:r>
            <a:r>
              <a:rPr lang="en-US" sz="1700" dirty="0">
                <a:latin typeface="Times New Roman" pitchFamily="18" charset="0"/>
                <a:cs typeface="Times New Roman" pitchFamily="18" charset="0"/>
              </a:rPr>
              <a:t>Fi ESP</a:t>
            </a:r>
            <a:r>
              <a:rPr lang="uk-UA" sz="1700" dirty="0">
                <a:latin typeface="Times New Roman" pitchFamily="18" charset="0"/>
                <a:cs typeface="Times New Roman" pitchFamily="18" charset="0"/>
              </a:rPr>
              <a:t>-01 та основної програми для МК </a:t>
            </a:r>
            <a:r>
              <a:rPr lang="en-US" sz="1700" dirty="0">
                <a:latin typeface="Times New Roman" pitchFamily="18" charset="0"/>
                <a:cs typeface="Times New Roman" pitchFamily="18" charset="0"/>
              </a:rPr>
              <a:t>AVR </a:t>
            </a:r>
            <a:r>
              <a:rPr lang="en-US" sz="1700" dirty="0" err="1">
                <a:latin typeface="Times New Roman" pitchFamily="18" charset="0"/>
                <a:cs typeface="Times New Roman" pitchFamily="18" charset="0"/>
              </a:rPr>
              <a:t>ATmega</a:t>
            </a:r>
            <a:r>
              <a:rPr lang="uk-UA" sz="1700" dirty="0">
                <a:latin typeface="Times New Roman" pitchFamily="18" charset="0"/>
                <a:cs typeface="Times New Roman" pitchFamily="18" charset="0"/>
              </a:rPr>
              <a:t>2560 плати </a:t>
            </a:r>
            <a:r>
              <a:rPr lang="en-US" sz="1700" dirty="0" err="1">
                <a:latin typeface="Times New Roman" pitchFamily="18" charset="0"/>
                <a:cs typeface="Times New Roman" pitchFamily="18" charset="0"/>
              </a:rPr>
              <a:t>Arduino</a:t>
            </a:r>
            <a:r>
              <a:rPr lang="en-US" sz="1700" dirty="0">
                <a:latin typeface="Times New Roman" pitchFamily="18" charset="0"/>
                <a:cs typeface="Times New Roman" pitchFamily="18" charset="0"/>
              </a:rPr>
              <a:t> Mega</a:t>
            </a:r>
            <a:r>
              <a:rPr lang="uk-UA" sz="1700" dirty="0">
                <a:latin typeface="Times New Roman" pitchFamily="18" charset="0"/>
                <a:cs typeface="Times New Roman" pitchFamily="18" charset="0"/>
              </a:rPr>
              <a:t>2560, що збирає, обробляє метеодані та передає їх по протоколу </a:t>
            </a:r>
            <a:r>
              <a:rPr lang="en-US" sz="1700" dirty="0">
                <a:latin typeface="Times New Roman" pitchFamily="18" charset="0"/>
                <a:cs typeface="Times New Roman" pitchFamily="18" charset="0"/>
              </a:rPr>
              <a:t>MQTT</a:t>
            </a:r>
            <a:r>
              <a:rPr lang="uk-UA" sz="1700" dirty="0">
                <a:latin typeface="Times New Roman" pitchFamily="18" charset="0"/>
                <a:cs typeface="Times New Roman" pitchFamily="18" charset="0"/>
              </a:rPr>
              <a:t> на локальний сервер </a:t>
            </a:r>
            <a:r>
              <a:rPr lang="en-US" sz="1700" dirty="0" err="1">
                <a:latin typeface="Times New Roman" pitchFamily="18" charset="0"/>
                <a:cs typeface="Times New Roman" pitchFamily="18" charset="0"/>
              </a:rPr>
              <a:t>Mosquitto</a:t>
            </a:r>
            <a:r>
              <a:rPr lang="uk-UA" sz="1700" dirty="0">
                <a:latin typeface="Times New Roman" pitchFamily="18" charset="0"/>
                <a:cs typeface="Times New Roman" pitchFamily="18" charset="0"/>
              </a:rPr>
              <a:t> або віддалену </a:t>
            </a:r>
            <a:r>
              <a:rPr lang="en-US" sz="1700" dirty="0" err="1">
                <a:latin typeface="Times New Roman" pitchFamily="18" charset="0"/>
                <a:cs typeface="Times New Roman" pitchFamily="18" charset="0"/>
              </a:rPr>
              <a:t>IoT</a:t>
            </a:r>
            <a:r>
              <a:rPr lang="uk-UA" sz="1700" dirty="0">
                <a:latin typeface="Times New Roman" pitchFamily="18" charset="0"/>
                <a:cs typeface="Times New Roman" pitchFamily="18" charset="0"/>
              </a:rPr>
              <a:t> – платформу </a:t>
            </a:r>
            <a:r>
              <a:rPr lang="en-US" sz="1700" dirty="0" err="1">
                <a:latin typeface="Times New Roman" pitchFamily="18" charset="0"/>
                <a:cs typeface="Times New Roman" pitchFamily="18" charset="0"/>
              </a:rPr>
              <a:t>ThingsBoard</a:t>
            </a:r>
            <a:r>
              <a:rPr lang="uk-UA" sz="1700" dirty="0">
                <a:latin typeface="Times New Roman" pitchFamily="18" charset="0"/>
                <a:cs typeface="Times New Roman" pitchFamily="18" charset="0"/>
              </a:rPr>
              <a:t>. Розроблено панелі візуалізації отриманих </a:t>
            </a:r>
            <a:r>
              <a:rPr lang="en-US" sz="1700" dirty="0" err="1">
                <a:latin typeface="Times New Roman" pitchFamily="18" charset="0"/>
                <a:cs typeface="Times New Roman" pitchFamily="18" charset="0"/>
              </a:rPr>
              <a:t>IoT</a:t>
            </a:r>
            <a:r>
              <a:rPr lang="uk-UA" sz="1700" dirty="0" err="1">
                <a:latin typeface="Times New Roman" pitchFamily="18" charset="0"/>
                <a:cs typeface="Times New Roman" pitchFamily="18" charset="0"/>
              </a:rPr>
              <a:t>-даних</a:t>
            </a:r>
            <a:r>
              <a:rPr lang="uk-UA" sz="1700" dirty="0">
                <a:latin typeface="Times New Roman" pitchFamily="18" charset="0"/>
                <a:cs typeface="Times New Roman" pitchFamily="18" charset="0"/>
              </a:rPr>
              <a:t> з локального сервера </a:t>
            </a:r>
            <a:r>
              <a:rPr lang="en-US" sz="1700" dirty="0" err="1">
                <a:latin typeface="Times New Roman" pitchFamily="18" charset="0"/>
                <a:cs typeface="Times New Roman" pitchFamily="18" charset="0"/>
              </a:rPr>
              <a:t>Mosquitto</a:t>
            </a:r>
            <a:r>
              <a:rPr lang="uk-UA" sz="1700" dirty="0">
                <a:latin typeface="Times New Roman" pitchFamily="18" charset="0"/>
                <a:cs typeface="Times New Roman" pitchFamily="18" charset="0"/>
              </a:rPr>
              <a:t> засобами </a:t>
            </a:r>
            <a:r>
              <a:rPr lang="en-US" sz="1700" dirty="0">
                <a:latin typeface="Times New Roman" pitchFamily="18" charset="0"/>
                <a:cs typeface="Times New Roman" pitchFamily="18" charset="0"/>
              </a:rPr>
              <a:t>Node</a:t>
            </a:r>
            <a:r>
              <a:rPr lang="uk-UA" sz="1700" dirty="0">
                <a:latin typeface="Times New Roman" pitchFamily="18" charset="0"/>
                <a:cs typeface="Times New Roman" pitchFamily="18" charset="0"/>
              </a:rPr>
              <a:t>-</a:t>
            </a:r>
            <a:r>
              <a:rPr lang="en-US" sz="1700" dirty="0">
                <a:latin typeface="Times New Roman" pitchFamily="18" charset="0"/>
                <a:cs typeface="Times New Roman" pitchFamily="18" charset="0"/>
              </a:rPr>
              <a:t>RED</a:t>
            </a:r>
            <a:r>
              <a:rPr lang="uk-UA" sz="1700" dirty="0">
                <a:latin typeface="Times New Roman" pitchFamily="18" charset="0"/>
                <a:cs typeface="Times New Roman" pitchFamily="18" charset="0"/>
              </a:rPr>
              <a:t>, а на віддаленій </a:t>
            </a:r>
            <a:r>
              <a:rPr lang="en-US" sz="1700" dirty="0" err="1">
                <a:latin typeface="Times New Roman" pitchFamily="18" charset="0"/>
                <a:cs typeface="Times New Roman" pitchFamily="18" charset="0"/>
              </a:rPr>
              <a:t>IoT</a:t>
            </a:r>
            <a:r>
              <a:rPr lang="uk-UA" sz="1700" dirty="0">
                <a:latin typeface="Times New Roman" pitchFamily="18" charset="0"/>
                <a:cs typeface="Times New Roman" pitchFamily="18" charset="0"/>
              </a:rPr>
              <a:t> – платформі </a:t>
            </a:r>
            <a:r>
              <a:rPr lang="en-US" sz="1700" dirty="0" err="1">
                <a:latin typeface="Times New Roman" pitchFamily="18" charset="0"/>
                <a:cs typeface="Times New Roman" pitchFamily="18" charset="0"/>
              </a:rPr>
              <a:t>ThingsBoard</a:t>
            </a:r>
            <a:r>
              <a:rPr lang="en-US" sz="17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uk-UA" sz="1700" dirty="0">
                <a:latin typeface="Times New Roman" pitchFamily="18" charset="0"/>
                <a:cs typeface="Times New Roman" pitchFamily="18" charset="0"/>
              </a:rPr>
              <a:t>засобами </a:t>
            </a:r>
            <a:r>
              <a:rPr lang="en-US" sz="1700" dirty="0" err="1">
                <a:latin typeface="Times New Roman" pitchFamily="18" charset="0"/>
                <a:cs typeface="Times New Roman" pitchFamily="18" charset="0"/>
              </a:rPr>
              <a:t>ThingsBoard</a:t>
            </a:r>
            <a:r>
              <a:rPr lang="en-US" sz="1700" dirty="0">
                <a:latin typeface="Times New Roman" pitchFamily="18" charset="0"/>
                <a:cs typeface="Times New Roman" pitchFamily="18" charset="0"/>
              </a:rPr>
              <a:t> Dashboard</a:t>
            </a:r>
            <a:r>
              <a:rPr lang="uk-UA" sz="1700" dirty="0">
                <a:latin typeface="Times New Roman" pitchFamily="18" charset="0"/>
                <a:cs typeface="Times New Roman" pitchFamily="18" charset="0"/>
              </a:rPr>
              <a:t>.</a:t>
            </a:r>
            <a:r>
              <a:rPr lang="en-US" sz="1700" dirty="0">
                <a:latin typeface="Times New Roman" pitchFamily="18" charset="0"/>
                <a:cs typeface="Times New Roman" pitchFamily="18" charset="0"/>
              </a:rPr>
              <a:t>     </a:t>
            </a:r>
          </a:p>
          <a:p>
            <a:pPr marL="0" indent="0" algn="just">
              <a:spcBef>
                <a:spcPts val="0"/>
              </a:spcBef>
              <a:buNone/>
            </a:pPr>
            <a:r>
              <a:rPr lang="en-US" sz="1700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ru-RU" sz="1700" dirty="0" err="1">
                <a:latin typeface="Times New Roman" pitchFamily="18" charset="0"/>
                <a:cs typeface="Times New Roman" pitchFamily="18" charset="0"/>
              </a:rPr>
              <a:t>Змодельовано</a:t>
            </a:r>
            <a:r>
              <a:rPr lang="ru-RU" sz="1700" dirty="0">
                <a:latin typeface="Times New Roman" pitchFamily="18" charset="0"/>
                <a:cs typeface="Times New Roman" pitchFamily="18" charset="0"/>
              </a:rPr>
              <a:t> роботу </a:t>
            </a:r>
            <a:r>
              <a:rPr lang="en-US" sz="1700" dirty="0" err="1">
                <a:latin typeface="Times New Roman" pitchFamily="18" charset="0"/>
                <a:cs typeface="Times New Roman" pitchFamily="18" charset="0"/>
              </a:rPr>
              <a:t>IoT</a:t>
            </a:r>
            <a:r>
              <a:rPr lang="ru-RU" sz="1700" dirty="0">
                <a:latin typeface="Times New Roman" pitchFamily="18" charset="0"/>
                <a:cs typeface="Times New Roman" pitchFamily="18" charset="0"/>
              </a:rPr>
              <a:t> - пристрою в </a:t>
            </a:r>
            <a:r>
              <a:rPr lang="ru-RU" sz="1700" dirty="0" err="1">
                <a:latin typeface="Times New Roman" pitchFamily="18" charset="0"/>
                <a:cs typeface="Times New Roman" pitchFamily="18" charset="0"/>
              </a:rPr>
              <a:t>емуляторі</a:t>
            </a:r>
            <a:r>
              <a:rPr lang="ru-RU" sz="17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700" dirty="0">
                <a:latin typeface="Times New Roman" pitchFamily="18" charset="0"/>
                <a:cs typeface="Times New Roman" pitchFamily="18" charset="0"/>
              </a:rPr>
              <a:t>Proteus ISIS</a:t>
            </a:r>
            <a:r>
              <a:rPr lang="ru-RU" sz="1700" dirty="0"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ru-RU" sz="1700" dirty="0" err="1">
                <a:latin typeface="Times New Roman" pitchFamily="18" charset="0"/>
                <a:cs typeface="Times New Roman" pitchFamily="18" charset="0"/>
              </a:rPr>
              <a:t>Зібрано</a:t>
            </a:r>
            <a:r>
              <a:rPr lang="ru-RU" sz="1700" dirty="0">
                <a:latin typeface="Times New Roman" pitchFamily="18" charset="0"/>
                <a:cs typeface="Times New Roman" pitchFamily="18" charset="0"/>
              </a:rPr>
              <a:t> макет </a:t>
            </a:r>
            <a:r>
              <a:rPr lang="en-US" sz="1700" dirty="0" err="1">
                <a:latin typeface="Times New Roman" pitchFamily="18" charset="0"/>
                <a:cs typeface="Times New Roman" pitchFamily="18" charset="0"/>
              </a:rPr>
              <a:t>IoT</a:t>
            </a:r>
            <a:r>
              <a:rPr lang="ru-RU" sz="1700" dirty="0">
                <a:latin typeface="Times New Roman" pitchFamily="18" charset="0"/>
                <a:cs typeface="Times New Roman" pitchFamily="18" charset="0"/>
              </a:rPr>
              <a:t> - пристрою </a:t>
            </a:r>
            <a:r>
              <a:rPr lang="uk-UA" sz="1700" dirty="0">
                <a:latin typeface="Times New Roman" pitchFamily="18" charset="0"/>
                <a:cs typeface="Times New Roman" pitchFamily="18" charset="0"/>
              </a:rPr>
              <a:t>моніторингу </a:t>
            </a:r>
            <a:r>
              <a:rPr lang="uk-UA" sz="1700" dirty="0" err="1">
                <a:latin typeface="Times New Roman" pitchFamily="18" charset="0"/>
                <a:cs typeface="Times New Roman" pitchFamily="18" charset="0"/>
              </a:rPr>
              <a:t>метеопараметрів</a:t>
            </a:r>
            <a:r>
              <a:rPr lang="uk-UA" sz="17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700" dirty="0">
                <a:latin typeface="Times New Roman" pitchFamily="18" charset="0"/>
                <a:cs typeface="Times New Roman" pitchFamily="18" charset="0"/>
              </a:rPr>
              <a:t>на </a:t>
            </a:r>
            <a:r>
              <a:rPr lang="ru-RU" sz="1700" dirty="0" err="1">
                <a:latin typeface="Times New Roman" pitchFamily="18" charset="0"/>
                <a:cs typeface="Times New Roman" pitchFamily="18" charset="0"/>
              </a:rPr>
              <a:t>макетній</a:t>
            </a:r>
            <a:r>
              <a:rPr lang="ru-RU" sz="17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700" dirty="0" err="1">
                <a:latin typeface="Times New Roman" pitchFamily="18" charset="0"/>
                <a:cs typeface="Times New Roman" pitchFamily="18" charset="0"/>
              </a:rPr>
              <a:t>платі</a:t>
            </a:r>
            <a:r>
              <a:rPr lang="ru-RU" sz="17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700" dirty="0">
                <a:latin typeface="Times New Roman" pitchFamily="18" charset="0"/>
                <a:cs typeface="Times New Roman" pitchFamily="18" charset="0"/>
              </a:rPr>
              <a:t>breadboard </a:t>
            </a:r>
            <a:r>
              <a:rPr lang="ru-RU" sz="1700" dirty="0">
                <a:latin typeface="Times New Roman" pitchFamily="18" charset="0"/>
                <a:cs typeface="Times New Roman" pitchFamily="18" charset="0"/>
              </a:rPr>
              <a:t>та протестовано </a:t>
            </a:r>
            <a:r>
              <a:rPr lang="ru-RU" sz="1700" dirty="0" err="1">
                <a:latin typeface="Times New Roman" pitchFamily="18" charset="0"/>
                <a:cs typeface="Times New Roman" pitchFamily="18" charset="0"/>
              </a:rPr>
              <a:t>його</a:t>
            </a:r>
            <a:r>
              <a:rPr lang="ru-RU" sz="1700" dirty="0">
                <a:latin typeface="Times New Roman" pitchFamily="18" charset="0"/>
                <a:cs typeface="Times New Roman" pitchFamily="18" charset="0"/>
              </a:rPr>
              <a:t> роботу.</a:t>
            </a:r>
            <a:r>
              <a:rPr lang="en-US" sz="17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uk-UA" sz="1700" dirty="0">
                <a:latin typeface="Times New Roman" pitchFamily="18" charset="0"/>
                <a:cs typeface="Times New Roman" pitchFamily="18" charset="0"/>
              </a:rPr>
              <a:t>Результати моделювання та тестування </a:t>
            </a:r>
            <a:r>
              <a:rPr lang="en-US" sz="1700" dirty="0" err="1">
                <a:latin typeface="Times New Roman" pitchFamily="18" charset="0"/>
                <a:cs typeface="Times New Roman" pitchFamily="18" charset="0"/>
              </a:rPr>
              <a:t>IoT</a:t>
            </a:r>
            <a:r>
              <a:rPr lang="en-US" sz="17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700" dirty="0">
                <a:latin typeface="Times New Roman" pitchFamily="18" charset="0"/>
                <a:cs typeface="Times New Roman" pitchFamily="18" charset="0"/>
              </a:rPr>
              <a:t>- </a:t>
            </a:r>
            <a:r>
              <a:rPr lang="uk-UA" sz="1700" dirty="0">
                <a:latin typeface="Times New Roman" pitchFamily="18" charset="0"/>
                <a:cs typeface="Times New Roman" pitchFamily="18" charset="0"/>
              </a:rPr>
              <a:t>системи моніторингу </a:t>
            </a:r>
            <a:r>
              <a:rPr lang="uk-UA" sz="1700" dirty="0" err="1">
                <a:latin typeface="Times New Roman" pitchFamily="18" charset="0"/>
                <a:cs typeface="Times New Roman" pitchFamily="18" charset="0"/>
              </a:rPr>
              <a:t>метеопараметрів</a:t>
            </a:r>
            <a:r>
              <a:rPr lang="uk-UA" sz="1700" dirty="0">
                <a:latin typeface="Times New Roman" pitchFamily="18" charset="0"/>
                <a:cs typeface="Times New Roman" pitchFamily="18" charset="0"/>
              </a:rPr>
              <a:t> показали коректну роботу розробленого апаратного та програмного забезпечення.</a:t>
            </a:r>
          </a:p>
        </p:txBody>
      </p:sp>
    </p:spTree>
    <p:extLst>
      <p:ext uri="{BB962C8B-B14F-4D97-AF65-F5344CB8AC3E}">
        <p14:creationId xmlns:p14="http://schemas.microsoft.com/office/powerpoint/2010/main" val="869299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 10"/>
          <p:cNvSpPr/>
          <p:nvPr/>
        </p:nvSpPr>
        <p:spPr>
          <a:xfrm>
            <a:off x="1187624" y="2444697"/>
            <a:ext cx="748883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b="1" cap="small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апаратне</a:t>
            </a:r>
            <a:r>
              <a:rPr lang="ru-RU" sz="2400" b="1" cap="small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400" b="1" cap="small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забезпечення</a:t>
            </a:r>
            <a:r>
              <a:rPr lang="ru-RU" sz="2400" b="1" cap="small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cap="small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IoT</a:t>
            </a:r>
            <a:r>
              <a:rPr lang="en-US" sz="2400" b="1" cap="small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– </a:t>
            </a:r>
            <a:r>
              <a:rPr lang="uk-UA" sz="2400" b="1" cap="small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пристрою моніторингу параметрів погоди (</a:t>
            </a:r>
            <a:r>
              <a:rPr lang="uk-UA" sz="2400" b="1" cap="small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метеопараметрів</a:t>
            </a:r>
            <a:r>
              <a:rPr lang="uk-UA" sz="2400" b="1" cap="small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endParaRPr lang="ru-RU" sz="2400" b="1" cap="small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76489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 10"/>
          <p:cNvSpPr/>
          <p:nvPr/>
        </p:nvSpPr>
        <p:spPr>
          <a:xfrm>
            <a:off x="1115616" y="1415673"/>
            <a:ext cx="7920880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uk-UA" sz="2400" dirty="0">
                <a:latin typeface="Times New Roman" pitchFamily="18" charset="0"/>
                <a:cs typeface="Times New Roman" pitchFamily="18" charset="0"/>
              </a:rPr>
              <a:t>Для проектування апаратної частини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IoT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- </a:t>
            </a:r>
            <a:r>
              <a:rPr lang="uk-UA" sz="2400" dirty="0">
                <a:latin typeface="Times New Roman" pitchFamily="18" charset="0"/>
                <a:cs typeface="Times New Roman" pitchFamily="18" charset="0"/>
              </a:rPr>
              <a:t>системи моніторингу параметрів погоди (</a:t>
            </a:r>
            <a:r>
              <a:rPr lang="uk-UA" sz="2400" dirty="0" err="1">
                <a:latin typeface="Times New Roman" pitchFamily="18" charset="0"/>
                <a:cs typeface="Times New Roman" pitchFamily="18" charset="0"/>
              </a:rPr>
              <a:t>метеопараметрів</a:t>
            </a:r>
            <a:r>
              <a:rPr lang="uk-UA" sz="2400" dirty="0">
                <a:latin typeface="Times New Roman" pitchFamily="18" charset="0"/>
                <a:cs typeface="Times New Roman" pitchFamily="18" charset="0"/>
              </a:rPr>
              <a:t>) було вибрано наступні електронні компоненти: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pPr lvl="0" indent="-342900">
              <a:buFont typeface="Wingdings" pitchFamily="2" charset="2"/>
              <a:buChar char="ü"/>
            </a:pPr>
            <a:r>
              <a:rPr lang="uk-UA" sz="2400" b="1" dirty="0">
                <a:latin typeface="Times New Roman" pitchFamily="18" charset="0"/>
                <a:cs typeface="Times New Roman" pitchFamily="18" charset="0"/>
              </a:rPr>
              <a:t>плата </a:t>
            </a:r>
            <a:r>
              <a:rPr lang="ru-RU" sz="2400" b="1" dirty="0" err="1">
                <a:latin typeface="Times New Roman" pitchFamily="18" charset="0"/>
                <a:cs typeface="Times New Roman" pitchFamily="18" charset="0"/>
              </a:rPr>
              <a:t>Arduino</a:t>
            </a:r>
            <a:r>
              <a:rPr lang="ru-RU" sz="24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400" b="1" dirty="0" err="1">
                <a:latin typeface="Times New Roman" pitchFamily="18" charset="0"/>
                <a:cs typeface="Times New Roman" pitchFamily="18" charset="0"/>
              </a:rPr>
              <a:t>Mega</a:t>
            </a:r>
            <a:r>
              <a:rPr lang="uk-UA" sz="2400" b="1" dirty="0">
                <a:latin typeface="Times New Roman" pitchFamily="18" charset="0"/>
                <a:cs typeface="Times New Roman" pitchFamily="18" charset="0"/>
              </a:rPr>
              <a:t>2560 на 8-розрядному МК </a:t>
            </a:r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AVR </a:t>
            </a:r>
            <a:r>
              <a:rPr lang="ru-RU" sz="2400" b="1" dirty="0" err="1">
                <a:latin typeface="Times New Roman" pitchFamily="18" charset="0"/>
                <a:cs typeface="Times New Roman" pitchFamily="18" charset="0"/>
              </a:rPr>
              <a:t>ATmega</a:t>
            </a:r>
            <a:r>
              <a:rPr lang="uk-UA" sz="2400" b="1" dirty="0">
                <a:latin typeface="Times New Roman" pitchFamily="18" charset="0"/>
                <a:cs typeface="Times New Roman" pitchFamily="18" charset="0"/>
              </a:rPr>
              <a:t>2560;</a:t>
            </a:r>
          </a:p>
          <a:p>
            <a:pPr lvl="0" indent="-342900">
              <a:buFont typeface="Wingdings" pitchFamily="2" charset="2"/>
              <a:buChar char="ü"/>
            </a:pPr>
            <a:r>
              <a:rPr lang="uk-UA" sz="2400" b="1" dirty="0">
                <a:latin typeface="Times New Roman" pitchFamily="18" charset="0"/>
                <a:cs typeface="Times New Roman" pitchFamily="18" charset="0"/>
              </a:rPr>
              <a:t>модуль с</a:t>
            </a:r>
            <a:r>
              <a:rPr lang="ru-RU" sz="2400" b="1" dirty="0" err="1">
                <a:latin typeface="Times New Roman" pitchFamily="18" charset="0"/>
                <a:cs typeface="Times New Roman" pitchFamily="18" charset="0"/>
              </a:rPr>
              <a:t>имвольн</a:t>
            </a:r>
            <a:r>
              <a:rPr lang="uk-UA" sz="2400" b="1" dirty="0" err="1">
                <a:latin typeface="Times New Roman" pitchFamily="18" charset="0"/>
                <a:cs typeface="Times New Roman" pitchFamily="18" charset="0"/>
              </a:rPr>
              <a:t>ого</a:t>
            </a:r>
            <a:r>
              <a:rPr lang="uk-UA" sz="2400" b="1" dirty="0">
                <a:latin typeface="Times New Roman" pitchFamily="18" charset="0"/>
                <a:cs typeface="Times New Roman" pitchFamily="18" charset="0"/>
              </a:rPr>
              <a:t> РК-</a:t>
            </a:r>
            <a:r>
              <a:rPr lang="ru-RU" sz="2400" b="1" dirty="0" err="1">
                <a:latin typeface="Times New Roman" pitchFamily="18" charset="0"/>
                <a:cs typeface="Times New Roman" pitchFamily="18" charset="0"/>
              </a:rPr>
              <a:t>диспле</a:t>
            </a:r>
            <a:r>
              <a:rPr lang="uk-UA" sz="2400" b="1" dirty="0">
                <a:latin typeface="Times New Roman" pitchFamily="18" charset="0"/>
                <a:cs typeface="Times New Roman" pitchFamily="18" charset="0"/>
              </a:rPr>
              <a:t>ю 16</a:t>
            </a:r>
            <a:r>
              <a:rPr lang="ru-RU" sz="2400" b="1" dirty="0">
                <a:latin typeface="Times New Roman" pitchFamily="18" charset="0"/>
                <a:cs typeface="Times New Roman" pitchFamily="18" charset="0"/>
              </a:rPr>
              <a:t>×</a:t>
            </a:r>
            <a:r>
              <a:rPr lang="uk-UA" sz="2400" b="1" dirty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ru-RU" sz="2400" b="1" dirty="0">
                <a:latin typeface="Times New Roman" pitchFamily="18" charset="0"/>
                <a:cs typeface="Times New Roman" pitchFamily="18" charset="0"/>
              </a:rPr>
              <a:t> на </a:t>
            </a:r>
            <a:r>
              <a:rPr lang="uk-UA" sz="2400" b="1" dirty="0">
                <a:latin typeface="Times New Roman" pitchFamily="18" charset="0"/>
                <a:cs typeface="Times New Roman" pitchFamily="18" charset="0"/>
              </a:rPr>
              <a:t>базі </a:t>
            </a:r>
            <a:r>
              <a:rPr lang="ru-RU" sz="2400" b="1" dirty="0">
                <a:latin typeface="Times New Roman" pitchFamily="18" charset="0"/>
                <a:cs typeface="Times New Roman" pitchFamily="18" charset="0"/>
              </a:rPr>
              <a:t>контролер</a:t>
            </a:r>
            <a:r>
              <a:rPr lang="uk-UA" sz="2400" b="1" dirty="0">
                <a:latin typeface="Times New Roman" pitchFamily="18" charset="0"/>
                <a:cs typeface="Times New Roman" pitchFamily="18" charset="0"/>
              </a:rPr>
              <a:t>а </a:t>
            </a:r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Hitachi </a:t>
            </a:r>
            <a:r>
              <a:rPr lang="ru-RU" sz="2400" b="1" dirty="0">
                <a:latin typeface="Times New Roman" pitchFamily="18" charset="0"/>
                <a:cs typeface="Times New Roman" pitchFamily="18" charset="0"/>
              </a:rPr>
              <a:t>HD44780;</a:t>
            </a:r>
            <a:endParaRPr lang="uk-UA" sz="2400" b="1" dirty="0">
              <a:latin typeface="Times New Roman" pitchFamily="18" charset="0"/>
              <a:cs typeface="Times New Roman" pitchFamily="18" charset="0"/>
            </a:endParaRPr>
          </a:p>
          <a:p>
            <a:pPr lvl="0" indent="-342900">
              <a:buFont typeface="Wingdings" pitchFamily="2" charset="2"/>
              <a:buChar char="ü"/>
            </a:pPr>
            <a:r>
              <a:rPr lang="uk-UA" sz="2400" b="1" dirty="0">
                <a:latin typeface="Times New Roman" pitchFamily="18" charset="0"/>
                <a:cs typeface="Times New Roman" pitchFamily="18" charset="0"/>
              </a:rPr>
              <a:t>модуль з ц</a:t>
            </a:r>
            <a:r>
              <a:rPr lang="ru-RU" sz="2400" b="1" dirty="0" err="1">
                <a:latin typeface="Times New Roman" pitchFamily="18" charset="0"/>
                <a:cs typeface="Times New Roman" pitchFamily="18" charset="0"/>
              </a:rPr>
              <a:t>ифрови</a:t>
            </a:r>
            <a:r>
              <a:rPr lang="uk-UA" sz="2400" b="1" dirty="0">
                <a:latin typeface="Times New Roman" pitchFamily="18" charset="0"/>
                <a:cs typeface="Times New Roman" pitchFamily="18" charset="0"/>
              </a:rPr>
              <a:t>м сенсором тиску</a:t>
            </a:r>
            <a:r>
              <a:rPr lang="ru-RU" sz="2400" b="1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ru-RU" sz="2400" b="1" dirty="0" err="1">
                <a:latin typeface="Times New Roman" pitchFamily="18" charset="0"/>
                <a:cs typeface="Times New Roman" pitchFamily="18" charset="0"/>
              </a:rPr>
              <a:t>температури</a:t>
            </a:r>
            <a:r>
              <a:rPr lang="ru-RU" sz="24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uk-UA" sz="2400" b="1" dirty="0">
                <a:latin typeface="Times New Roman" pitchFamily="18" charset="0"/>
                <a:cs typeface="Times New Roman" pitchFamily="18" charset="0"/>
              </a:rPr>
              <a:t>і </a:t>
            </a:r>
            <a:r>
              <a:rPr lang="ru-RU" sz="2400" b="1" dirty="0" err="1">
                <a:latin typeface="Times New Roman" pitchFamily="18" charset="0"/>
                <a:cs typeface="Times New Roman" pitchFamily="18" charset="0"/>
              </a:rPr>
              <a:t>вологості</a:t>
            </a:r>
            <a:r>
              <a:rPr lang="ru-RU" sz="24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BME</a:t>
            </a:r>
            <a:r>
              <a:rPr lang="ru-RU" sz="2400" b="1" dirty="0">
                <a:latin typeface="Times New Roman" pitchFamily="18" charset="0"/>
                <a:cs typeface="Times New Roman" pitchFamily="18" charset="0"/>
              </a:rPr>
              <a:t>280;</a:t>
            </a:r>
            <a:endParaRPr lang="uk-UA" sz="2400" b="1" dirty="0">
              <a:latin typeface="Times New Roman" pitchFamily="18" charset="0"/>
              <a:cs typeface="Times New Roman" pitchFamily="18" charset="0"/>
            </a:endParaRPr>
          </a:p>
          <a:p>
            <a:pPr lvl="0" indent="-342900">
              <a:buFont typeface="Wingdings" pitchFamily="2" charset="2"/>
              <a:buChar char="ü"/>
            </a:pPr>
            <a:r>
              <a:rPr lang="ru-RU" sz="2400" b="1" dirty="0" err="1">
                <a:latin typeface="Times New Roman" pitchFamily="18" charset="0"/>
                <a:cs typeface="Times New Roman" pitchFamily="18" charset="0"/>
              </a:rPr>
              <a:t>Wi-Fi</a:t>
            </a:r>
            <a:r>
              <a:rPr lang="ru-RU" sz="2400" b="1" dirty="0">
                <a:latin typeface="Times New Roman" pitchFamily="18" charset="0"/>
                <a:cs typeface="Times New Roman" pitchFamily="18" charset="0"/>
              </a:rPr>
              <a:t> модуль </a:t>
            </a:r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ESP</a:t>
            </a:r>
            <a:r>
              <a:rPr lang="ru-RU" sz="2400" b="1" dirty="0">
                <a:latin typeface="Times New Roman" pitchFamily="18" charset="0"/>
                <a:cs typeface="Times New Roman" pitchFamily="18" charset="0"/>
              </a:rPr>
              <a:t>-01 </a:t>
            </a:r>
            <a:r>
              <a:rPr lang="uk-UA" sz="2400" b="1" dirty="0">
                <a:latin typeface="Times New Roman" pitchFamily="18" charset="0"/>
                <a:cs typeface="Times New Roman" pitchFamily="18" charset="0"/>
              </a:rPr>
              <a:t>на базі мікросхеми </a:t>
            </a:r>
            <a:r>
              <a:rPr lang="ru-RU" sz="2400" b="1" dirty="0">
                <a:latin typeface="Times New Roman" pitchFamily="18" charset="0"/>
                <a:cs typeface="Times New Roman" pitchFamily="18" charset="0"/>
              </a:rPr>
              <a:t>ESP8266;</a:t>
            </a:r>
            <a:endParaRPr lang="uk-UA" sz="2400" b="1" dirty="0">
              <a:latin typeface="Times New Roman" pitchFamily="18" charset="0"/>
              <a:cs typeface="Times New Roman" pitchFamily="18" charset="0"/>
            </a:endParaRPr>
          </a:p>
          <a:p>
            <a:pPr lvl="0" indent="-342900">
              <a:buFont typeface="Wingdings" pitchFamily="2" charset="2"/>
              <a:buChar char="ü"/>
            </a:pPr>
            <a:r>
              <a:rPr lang="uk-UA" sz="2400" b="1" dirty="0">
                <a:latin typeface="Times New Roman" pitchFamily="18" charset="0"/>
                <a:cs typeface="Times New Roman" pitchFamily="18" charset="0"/>
              </a:rPr>
              <a:t>м</a:t>
            </a:r>
            <a:r>
              <a:rPr lang="ru-RU" sz="2400" b="1" dirty="0" err="1">
                <a:latin typeface="Times New Roman" pitchFamily="18" charset="0"/>
                <a:cs typeface="Times New Roman" pitchFamily="18" charset="0"/>
              </a:rPr>
              <a:t>одуль</a:t>
            </a:r>
            <a:r>
              <a:rPr lang="ru-RU" sz="24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400" b="1" dirty="0" err="1">
                <a:latin typeface="Times New Roman" pitchFamily="18" charset="0"/>
                <a:cs typeface="Times New Roman" pitchFamily="18" charset="0"/>
              </a:rPr>
              <a:t>живлення</a:t>
            </a:r>
            <a:r>
              <a:rPr lang="ru-RU" sz="2400" b="1" dirty="0">
                <a:latin typeface="Times New Roman" pitchFamily="18" charset="0"/>
                <a:cs typeface="Times New Roman" pitchFamily="18" charset="0"/>
              </a:rPr>
              <a:t> 5 В</a:t>
            </a:r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/</a:t>
            </a:r>
            <a:r>
              <a:rPr lang="ru-RU" sz="2400" b="1" dirty="0">
                <a:latin typeface="Times New Roman" pitchFamily="18" charset="0"/>
                <a:cs typeface="Times New Roman" pitchFamily="18" charset="0"/>
              </a:rPr>
              <a:t>3,3 В;</a:t>
            </a:r>
            <a:endParaRPr lang="uk-UA" sz="2400" b="1" dirty="0">
              <a:latin typeface="Times New Roman" pitchFamily="18" charset="0"/>
              <a:cs typeface="Times New Roman" pitchFamily="18" charset="0"/>
            </a:endParaRPr>
          </a:p>
          <a:p>
            <a:pPr indent="-342900">
              <a:buFont typeface="Wingdings" pitchFamily="2" charset="2"/>
              <a:buChar char="ü"/>
            </a:pPr>
            <a:r>
              <a:rPr lang="ru-RU" sz="2400" b="1" dirty="0">
                <a:latin typeface="Times New Roman" pitchFamily="18" charset="0"/>
                <a:cs typeface="Times New Roman" pitchFamily="18" charset="0"/>
              </a:rPr>
              <a:t>4 </a:t>
            </a:r>
            <a:r>
              <a:rPr lang="ru-RU" sz="2400" b="1" dirty="0" err="1">
                <a:latin typeface="Times New Roman" pitchFamily="18" charset="0"/>
                <a:cs typeface="Times New Roman" pitchFamily="18" charset="0"/>
              </a:rPr>
              <a:t>двохконтактні</a:t>
            </a:r>
            <a:r>
              <a:rPr lang="ru-RU" sz="2400" b="1" dirty="0">
                <a:latin typeface="Times New Roman" pitchFamily="18" charset="0"/>
                <a:cs typeface="Times New Roman" pitchFamily="18" charset="0"/>
              </a:rPr>
              <a:t> кнопки на 4 </a:t>
            </a:r>
            <a:r>
              <a:rPr lang="ru-RU" sz="2400" b="1" dirty="0" err="1">
                <a:latin typeface="Times New Roman" pitchFamily="18" charset="0"/>
                <a:cs typeface="Times New Roman" pitchFamily="18" charset="0"/>
              </a:rPr>
              <a:t>виводи</a:t>
            </a:r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.</a:t>
            </a:r>
            <a:endParaRPr lang="uk-UA" sz="24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1043608" y="221739"/>
            <a:ext cx="806489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b="1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Вибір</a:t>
            </a:r>
            <a:r>
              <a:rPr lang="ru-RU" sz="24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400" b="1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електронних</a:t>
            </a:r>
            <a:r>
              <a:rPr lang="ru-RU" sz="24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400" b="1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комплектуючих</a:t>
            </a:r>
            <a:r>
              <a:rPr lang="ru-RU" sz="24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для </a:t>
            </a:r>
            <a:r>
              <a:rPr lang="ru-RU" sz="2400" b="1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проектування</a:t>
            </a:r>
            <a:r>
              <a:rPr lang="ru-RU" sz="24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400" b="1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апаратного</a:t>
            </a:r>
            <a:r>
              <a:rPr lang="ru-RU" sz="24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400" b="1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забезпечення</a:t>
            </a:r>
            <a:r>
              <a:rPr lang="ru-RU" sz="24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IoT</a:t>
            </a:r>
            <a:r>
              <a:rPr lang="en-US" sz="24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– </a:t>
            </a:r>
            <a:r>
              <a:rPr lang="uk-UA" sz="24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системи моніторингу </a:t>
            </a:r>
            <a:r>
              <a:rPr lang="uk-UA" sz="2400" b="1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метеопараметрів</a:t>
            </a:r>
            <a:endParaRPr lang="ru-RU" sz="2400" b="1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76489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50202" y="116632"/>
            <a:ext cx="8193797" cy="653290"/>
          </a:xfrm>
        </p:spPr>
        <p:txBody>
          <a:bodyPr>
            <a:noAutofit/>
          </a:bodyPr>
          <a:lstStyle/>
          <a:p>
            <a:pPr algn="ctr"/>
            <a:r>
              <a:rPr lang="uk-UA" sz="2400" b="1" dirty="0">
                <a:solidFill>
                  <a:srgbClr val="002060"/>
                </a:solidFill>
                <a:effectLst/>
                <a:latin typeface="Times New Roman" pitchFamily="18" charset="0"/>
                <a:cs typeface="Times New Roman" pitchFamily="18" charset="0"/>
              </a:rPr>
              <a:t>А</a:t>
            </a:r>
            <a:r>
              <a:rPr lang="ru-RU" sz="2400" b="1" dirty="0" err="1">
                <a:solidFill>
                  <a:srgbClr val="002060"/>
                </a:solidFill>
                <a:effectLst/>
                <a:latin typeface="Times New Roman" pitchFamily="18" charset="0"/>
                <a:cs typeface="Times New Roman" pitchFamily="18" charset="0"/>
              </a:rPr>
              <a:t>паратна</a:t>
            </a:r>
            <a:r>
              <a:rPr lang="ru-RU" sz="2400" b="1" dirty="0">
                <a:solidFill>
                  <a:srgbClr val="002060"/>
                </a:solidFill>
                <a:effectLst/>
                <a:latin typeface="Times New Roman" pitchFamily="18" charset="0"/>
                <a:cs typeface="Times New Roman" pitchFamily="18" charset="0"/>
              </a:rPr>
              <a:t> платформа </a:t>
            </a:r>
            <a:r>
              <a:rPr lang="en-US" sz="2400" b="1" dirty="0" err="1">
                <a:solidFill>
                  <a:srgbClr val="002060"/>
                </a:solidFill>
                <a:effectLst/>
                <a:latin typeface="Times New Roman" pitchFamily="18" charset="0"/>
                <a:cs typeface="Times New Roman" pitchFamily="18" charset="0"/>
              </a:rPr>
              <a:t>Arduino</a:t>
            </a:r>
            <a:r>
              <a:rPr lang="en-US" sz="2400" b="1" dirty="0">
                <a:solidFill>
                  <a:srgbClr val="002060"/>
                </a:solidFill>
                <a:effectLst/>
                <a:latin typeface="Times New Roman" pitchFamily="18" charset="0"/>
                <a:cs typeface="Times New Roman" pitchFamily="18" charset="0"/>
              </a:rPr>
              <a:t> Mega2560</a:t>
            </a:r>
            <a:r>
              <a:rPr lang="ru-RU" sz="2400" b="1" dirty="0">
                <a:solidFill>
                  <a:srgbClr val="002060"/>
                </a:solidFill>
                <a:effectLst/>
                <a:latin typeface="Times New Roman" pitchFamily="18" charset="0"/>
                <a:cs typeface="Times New Roman" pitchFamily="18" charset="0"/>
              </a:rPr>
              <a:t> з МК AVR </a:t>
            </a:r>
            <a:r>
              <a:rPr lang="ru-RU" sz="2400" b="1" dirty="0" err="1">
                <a:solidFill>
                  <a:srgbClr val="002060"/>
                </a:solidFill>
                <a:effectLst/>
                <a:latin typeface="Times New Roman" pitchFamily="18" charset="0"/>
                <a:cs typeface="Times New Roman" pitchFamily="18" charset="0"/>
              </a:rPr>
              <a:t>ATmega</a:t>
            </a:r>
            <a:r>
              <a:rPr lang="en-US" sz="2400" b="1" dirty="0">
                <a:solidFill>
                  <a:srgbClr val="002060"/>
                </a:solidFill>
                <a:effectLst/>
                <a:latin typeface="Times New Roman" pitchFamily="18" charset="0"/>
                <a:cs typeface="Times New Roman" pitchFamily="18" charset="0"/>
              </a:rPr>
              <a:t>2560</a:t>
            </a:r>
            <a:endParaRPr lang="uk-UA" sz="2400" b="1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187624" y="993305"/>
            <a:ext cx="7776864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269875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uk-UA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На </a:t>
            </a:r>
            <a:r>
              <a:rPr lang="uk-UA" dirty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рисунку </a:t>
            </a:r>
            <a:r>
              <a:rPr kumimoji="0" lang="uk-UA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зображено плату </a:t>
            </a:r>
            <a:r>
              <a:rPr kumimoji="0" lang="en-GB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Arduino</a:t>
            </a:r>
            <a:r>
              <a:rPr kumimoji="0" lang="en-GB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Mega2560</a:t>
            </a:r>
            <a:r>
              <a:rPr kumimoji="0" lang="uk-UA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та доступні сигнали </a:t>
            </a:r>
            <a:r>
              <a:rPr kumimoji="0" lang="uk-UA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мікроконтролера</a:t>
            </a:r>
            <a:r>
              <a:rPr kumimoji="0" lang="ru-RU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kumimoji="0" lang="ru-RU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ATmega</a:t>
            </a: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2560</a:t>
            </a:r>
            <a:r>
              <a:rPr kumimoji="0" lang="uk-UA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на роз</a:t>
            </a:r>
            <a:r>
              <a:rPr kumimoji="0" lang="ru-RU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’</a:t>
            </a:r>
            <a:r>
              <a:rPr kumimoji="0" lang="uk-UA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ємах</a:t>
            </a:r>
            <a:r>
              <a:rPr kumimoji="0" lang="ru-RU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.</a:t>
            </a:r>
            <a:endParaRPr kumimoji="0" lang="uk-UA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0" marR="0" lvl="0" indent="269875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uk-UA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098" name="Picture 2" descr="Картинки по запросу &quot;arduino mega 2560 pinout&quot;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616287" y="776202"/>
            <a:ext cx="5002783" cy="6851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259402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02920" y="116632"/>
            <a:ext cx="7789560" cy="428628"/>
          </a:xfrm>
        </p:spPr>
        <p:txBody>
          <a:bodyPr>
            <a:noAutofit/>
          </a:bodyPr>
          <a:lstStyle/>
          <a:p>
            <a:pPr algn="ctr"/>
            <a:r>
              <a:rPr lang="uk-UA" sz="2400" b="1" dirty="0">
                <a:solidFill>
                  <a:srgbClr val="002060"/>
                </a:solidFill>
                <a:effectLst/>
                <a:latin typeface="Times New Roman" pitchFamily="18" charset="0"/>
                <a:cs typeface="Times New Roman" pitchFamily="18" charset="0"/>
              </a:rPr>
              <a:t>Опис </a:t>
            </a:r>
            <a:r>
              <a:rPr lang="uk-UA" sz="2400" b="1" dirty="0" err="1">
                <a:solidFill>
                  <a:srgbClr val="002060"/>
                </a:solidFill>
                <a:effectLst/>
                <a:latin typeface="Times New Roman" pitchFamily="18" charset="0"/>
                <a:cs typeface="Times New Roman" pitchFamily="18" charset="0"/>
              </a:rPr>
              <a:t>мікроконтролера</a:t>
            </a:r>
            <a:r>
              <a:rPr lang="uk-UA" sz="2400" b="1" dirty="0">
                <a:solidFill>
                  <a:srgbClr val="002060"/>
                </a:solidFill>
                <a:effectLst/>
                <a:latin typeface="Times New Roman" pitchFamily="18" charset="0"/>
                <a:cs typeface="Times New Roman" pitchFamily="18" charset="0"/>
              </a:rPr>
              <a:t> AVR </a:t>
            </a:r>
            <a:r>
              <a:rPr lang="uk-UA" sz="2400" b="1" dirty="0" err="1">
                <a:solidFill>
                  <a:srgbClr val="002060"/>
                </a:solidFill>
                <a:effectLst/>
                <a:latin typeface="Times New Roman" pitchFamily="18" charset="0"/>
                <a:cs typeface="Times New Roman" pitchFamily="18" charset="0"/>
              </a:rPr>
              <a:t>ATmega</a:t>
            </a:r>
            <a:r>
              <a:rPr lang="en-US" sz="2400" b="1" dirty="0">
                <a:solidFill>
                  <a:srgbClr val="002060"/>
                </a:solidFill>
                <a:effectLst/>
                <a:latin typeface="Times New Roman" pitchFamily="18" charset="0"/>
                <a:cs typeface="Times New Roman" pitchFamily="18" charset="0"/>
              </a:rPr>
              <a:t>2560</a:t>
            </a:r>
            <a:endParaRPr lang="uk-UA" sz="2400" dirty="0">
              <a:solidFill>
                <a:srgbClr val="002060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7105" name="Rectangle 1"/>
          <p:cNvSpPr>
            <a:spLocks noChangeArrowheads="1"/>
          </p:cNvSpPr>
          <p:nvPr/>
        </p:nvSpPr>
        <p:spPr bwMode="auto">
          <a:xfrm>
            <a:off x="1102920" y="476672"/>
            <a:ext cx="8041080" cy="67403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uk-UA" dirty="0">
                <a:latin typeface="Times New Roman" pitchFamily="18" charset="0"/>
                <a:cs typeface="Times New Roman" pitchFamily="18" charset="0"/>
              </a:rPr>
              <a:t>     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ATmega2560, ATmega2561 – </a:t>
            </a:r>
            <a:r>
              <a:rPr lang="ru-RU" dirty="0" err="1">
                <a:latin typeface="Times New Roman" pitchFamily="18" charset="0"/>
                <a:cs typeface="Times New Roman" pitchFamily="18" charset="0"/>
              </a:rPr>
              <a:t>це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>
                <a:latin typeface="Times New Roman" pitchFamily="18" charset="0"/>
                <a:cs typeface="Times New Roman" pitchFamily="18" charset="0"/>
              </a:rPr>
              <a:t>малопотужний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8 - </a:t>
            </a:r>
            <a:r>
              <a:rPr lang="ru-RU" dirty="0" err="1">
                <a:latin typeface="Times New Roman" pitchFamily="18" charset="0"/>
                <a:cs typeface="Times New Roman" pitchFamily="18" charset="0"/>
              </a:rPr>
              <a:t>розрядний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 КМОН </a:t>
            </a:r>
            <a:r>
              <a:rPr lang="ru-RU" dirty="0" err="1">
                <a:latin typeface="Times New Roman" pitchFamily="18" charset="0"/>
                <a:cs typeface="Times New Roman" pitchFamily="18" charset="0"/>
              </a:rPr>
              <a:t>мікроконтролер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ru-RU" dirty="0" err="1">
                <a:latin typeface="Times New Roman" pitchFamily="18" charset="0"/>
                <a:cs typeface="Times New Roman" pitchFamily="18" charset="0"/>
              </a:rPr>
              <a:t>виконаний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 на </a:t>
            </a:r>
            <a:r>
              <a:rPr lang="ru-RU" dirty="0" err="1">
                <a:latin typeface="Times New Roman" pitchFamily="18" charset="0"/>
                <a:cs typeface="Times New Roman" pitchFamily="18" charset="0"/>
              </a:rPr>
              <a:t>основі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AVR - 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ядра з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RISC - </a:t>
            </a:r>
            <a:r>
              <a:rPr lang="ru-RU" dirty="0" err="1">
                <a:latin typeface="Times New Roman" pitchFamily="18" charset="0"/>
                <a:cs typeface="Times New Roman" pitchFamily="18" charset="0"/>
              </a:rPr>
              <a:t>архітектурою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За </a:t>
            </a:r>
            <a:r>
              <a:rPr lang="ru-RU" dirty="0" err="1">
                <a:latin typeface="Times New Roman" pitchFamily="18" charset="0"/>
                <a:cs typeface="Times New Roman" pitchFamily="18" charset="0"/>
              </a:rPr>
              <a:t>рахунок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>
                <a:latin typeface="Times New Roman" pitchFamily="18" charset="0"/>
                <a:cs typeface="Times New Roman" pitchFamily="18" charset="0"/>
              </a:rPr>
              <a:t>виконання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>
                <a:latin typeface="Times New Roman" pitchFamily="18" charset="0"/>
                <a:cs typeface="Times New Roman" pitchFamily="18" charset="0"/>
              </a:rPr>
              <a:t>більшості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>
                <a:latin typeface="Times New Roman" pitchFamily="18" charset="0"/>
                <a:cs typeface="Times New Roman" pitchFamily="18" charset="0"/>
              </a:rPr>
              <a:t>інструкцій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 за один </a:t>
            </a:r>
            <a:r>
              <a:rPr lang="ru-RU" dirty="0" err="1">
                <a:latin typeface="Times New Roman" pitchFamily="18" charset="0"/>
                <a:cs typeface="Times New Roman" pitchFamily="18" charset="0"/>
              </a:rPr>
              <a:t>машинний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 цикл </a:t>
            </a:r>
            <a:r>
              <a:rPr lang="ru-RU" dirty="0" err="1">
                <a:latin typeface="Times New Roman" pitchFamily="18" charset="0"/>
                <a:cs typeface="Times New Roman" pitchFamily="18" charset="0"/>
              </a:rPr>
              <a:t>мікроконтролер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 ATmega2560 </a:t>
            </a:r>
            <a:r>
              <a:rPr lang="ru-RU" dirty="0" err="1">
                <a:latin typeface="Times New Roman" pitchFamily="18" charset="0"/>
                <a:cs typeface="Times New Roman" pitchFamily="18" charset="0"/>
              </a:rPr>
              <a:t>досягає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>
                <a:latin typeface="Times New Roman" pitchFamily="18" charset="0"/>
                <a:cs typeface="Times New Roman" pitchFamily="18" charset="0"/>
              </a:rPr>
              <a:t>продуктивності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 в 1 млн. </a:t>
            </a:r>
            <a:r>
              <a:rPr lang="ru-RU" dirty="0" err="1">
                <a:latin typeface="Times New Roman" pitchFamily="18" charset="0"/>
                <a:cs typeface="Times New Roman" pitchFamily="18" charset="0"/>
              </a:rPr>
              <a:t>операцій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 в секунду при </a:t>
            </a:r>
            <a:r>
              <a:rPr lang="ru-RU" dirty="0" err="1">
                <a:latin typeface="Times New Roman" pitchFamily="18" charset="0"/>
                <a:cs typeface="Times New Roman" pitchFamily="18" charset="0"/>
              </a:rPr>
              <a:t>тактовій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>
                <a:latin typeface="Times New Roman" pitchFamily="18" charset="0"/>
                <a:cs typeface="Times New Roman" pitchFamily="18" charset="0"/>
              </a:rPr>
              <a:t>частоті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 1 МГц</a:t>
            </a:r>
            <a:r>
              <a:rPr lang="uk-UA" dirty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 lvl="0"/>
            <a:r>
              <a:rPr lang="ru-RU" dirty="0" err="1">
                <a:latin typeface="Times New Roman" pitchFamily="18" charset="0"/>
                <a:cs typeface="Times New Roman" pitchFamily="18" charset="0"/>
              </a:rPr>
              <a:t>високопродуктивний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ru-RU" dirty="0" err="1">
                <a:latin typeface="Times New Roman" pitchFamily="18" charset="0"/>
                <a:cs typeface="Times New Roman" pitchFamily="18" charset="0"/>
              </a:rPr>
              <a:t>малопотужний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 8 – </a:t>
            </a:r>
            <a:r>
              <a:rPr lang="ru-RU" dirty="0" err="1">
                <a:latin typeface="Times New Roman" pitchFamily="18" charset="0"/>
                <a:cs typeface="Times New Roman" pitchFamily="18" charset="0"/>
              </a:rPr>
              <a:t>розрядний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 AVR – </a:t>
            </a:r>
            <a:r>
              <a:rPr lang="ru-RU" dirty="0" err="1">
                <a:latin typeface="Times New Roman" pitchFamily="18" charset="0"/>
                <a:cs typeface="Times New Roman" pitchFamily="18" charset="0"/>
              </a:rPr>
              <a:t>мікроконтролер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; </a:t>
            </a:r>
            <a:endParaRPr lang="uk-UA" dirty="0">
              <a:latin typeface="Times New Roman" pitchFamily="18" charset="0"/>
              <a:cs typeface="Times New Roman" pitchFamily="18" charset="0"/>
            </a:endParaRPr>
          </a:p>
          <a:p>
            <a:pPr lvl="0"/>
            <a:r>
              <a:rPr lang="ru-RU" dirty="0" err="1">
                <a:latin typeface="Times New Roman" pitchFamily="18" charset="0"/>
                <a:cs typeface="Times New Roman" pitchFamily="18" charset="0"/>
              </a:rPr>
              <a:t>Удосконалена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 RISC – </a:t>
            </a:r>
            <a:r>
              <a:rPr lang="ru-RU" dirty="0" err="1">
                <a:latin typeface="Times New Roman" pitchFamily="18" charset="0"/>
                <a:cs typeface="Times New Roman" pitchFamily="18" charset="0"/>
              </a:rPr>
              <a:t>архітектура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 </a:t>
            </a:r>
            <a:endParaRPr lang="uk-UA" dirty="0">
              <a:latin typeface="Times New Roman" pitchFamily="18" charset="0"/>
              <a:cs typeface="Times New Roman" pitchFamily="18" charset="0"/>
            </a:endParaRPr>
          </a:p>
          <a:p>
            <a:r>
              <a:rPr lang="ru-RU" dirty="0">
                <a:latin typeface="Times New Roman" pitchFamily="18" charset="0"/>
                <a:cs typeface="Times New Roman" pitchFamily="18" charset="0"/>
              </a:rPr>
              <a:t>- </a:t>
            </a:r>
            <a:r>
              <a:rPr lang="ru-RU" dirty="0" err="1">
                <a:latin typeface="Times New Roman" pitchFamily="18" charset="0"/>
                <a:cs typeface="Times New Roman" pitchFamily="18" charset="0"/>
              </a:rPr>
              <a:t>Потужний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>
                <a:latin typeface="Times New Roman" pitchFamily="18" charset="0"/>
                <a:cs typeface="Times New Roman" pitchFamily="18" charset="0"/>
              </a:rPr>
              <a:t>набір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 з 135 </a:t>
            </a:r>
            <a:r>
              <a:rPr lang="ru-RU" dirty="0" err="1">
                <a:latin typeface="Times New Roman" pitchFamily="18" charset="0"/>
                <a:cs typeface="Times New Roman" pitchFamily="18" charset="0"/>
              </a:rPr>
              <a:t>інструкцій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ru-RU" dirty="0" err="1">
                <a:latin typeface="Times New Roman" pitchFamily="18" charset="0"/>
                <a:cs typeface="Times New Roman" pitchFamily="18" charset="0"/>
              </a:rPr>
              <a:t>більшість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 з </a:t>
            </a:r>
            <a:r>
              <a:rPr lang="ru-RU" dirty="0" err="1">
                <a:latin typeface="Times New Roman" pitchFamily="18" charset="0"/>
                <a:cs typeface="Times New Roman" pitchFamily="18" charset="0"/>
              </a:rPr>
              <a:t>яких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>
                <a:latin typeface="Times New Roman" pitchFamily="18" charset="0"/>
                <a:cs typeface="Times New Roman" pitchFamily="18" charset="0"/>
              </a:rPr>
              <a:t>виконується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 за один </a:t>
            </a:r>
            <a:r>
              <a:rPr lang="ru-RU" dirty="0" err="1">
                <a:latin typeface="Times New Roman" pitchFamily="18" charset="0"/>
                <a:cs typeface="Times New Roman" pitchFamily="18" charset="0"/>
              </a:rPr>
              <a:t>машинний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 цикл; </a:t>
            </a:r>
            <a:endParaRPr lang="uk-UA" dirty="0">
              <a:latin typeface="Times New Roman" pitchFamily="18" charset="0"/>
              <a:cs typeface="Times New Roman" pitchFamily="18" charset="0"/>
            </a:endParaRPr>
          </a:p>
          <a:p>
            <a:r>
              <a:rPr lang="ru-RU" dirty="0">
                <a:latin typeface="Times New Roman" pitchFamily="18" charset="0"/>
                <a:cs typeface="Times New Roman" pitchFamily="18" charset="0"/>
              </a:rPr>
              <a:t>- 32×8 </a:t>
            </a:r>
            <a:r>
              <a:rPr lang="ru-RU" dirty="0" err="1">
                <a:latin typeface="Times New Roman" pitchFamily="18" charset="0"/>
                <a:cs typeface="Times New Roman" pitchFamily="18" charset="0"/>
              </a:rPr>
              <a:t>робочих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>
                <a:latin typeface="Times New Roman" pitchFamily="18" charset="0"/>
                <a:cs typeface="Times New Roman" pitchFamily="18" charset="0"/>
              </a:rPr>
              <a:t>регістра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>
                <a:latin typeface="Times New Roman" pitchFamily="18" charset="0"/>
                <a:cs typeface="Times New Roman" pitchFamily="18" charset="0"/>
              </a:rPr>
              <a:t>загального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>
                <a:latin typeface="Times New Roman" pitchFamily="18" charset="0"/>
                <a:cs typeface="Times New Roman" pitchFamily="18" charset="0"/>
              </a:rPr>
              <a:t>призначення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; </a:t>
            </a:r>
            <a:endParaRPr lang="uk-UA" dirty="0">
              <a:latin typeface="Times New Roman" pitchFamily="18" charset="0"/>
              <a:cs typeface="Times New Roman" pitchFamily="18" charset="0"/>
            </a:endParaRPr>
          </a:p>
          <a:p>
            <a:r>
              <a:rPr lang="ru-RU" dirty="0">
                <a:latin typeface="Times New Roman" pitchFamily="18" charset="0"/>
                <a:cs typeface="Times New Roman" pitchFamily="18" charset="0"/>
              </a:rPr>
              <a:t>- </a:t>
            </a:r>
            <a:r>
              <a:rPr lang="ru-RU" dirty="0" err="1">
                <a:latin typeface="Times New Roman" pitchFamily="18" charset="0"/>
                <a:cs typeface="Times New Roman" pitchFamily="18" charset="0"/>
              </a:rPr>
              <a:t>повністю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 статична робота;</a:t>
            </a:r>
            <a:endParaRPr lang="uk-UA" dirty="0">
              <a:latin typeface="Times New Roman" pitchFamily="18" charset="0"/>
              <a:cs typeface="Times New Roman" pitchFamily="18" charset="0"/>
            </a:endParaRPr>
          </a:p>
          <a:p>
            <a:r>
              <a:rPr lang="ru-RU" dirty="0">
                <a:latin typeface="Times New Roman" pitchFamily="18" charset="0"/>
                <a:cs typeface="Times New Roman" pitchFamily="18" charset="0"/>
              </a:rPr>
              <a:t>- </a:t>
            </a:r>
            <a:r>
              <a:rPr lang="ru-RU" dirty="0" err="1">
                <a:latin typeface="Times New Roman" pitchFamily="18" charset="0"/>
                <a:cs typeface="Times New Roman" pitchFamily="18" charset="0"/>
              </a:rPr>
              <a:t>продуктивність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 до 16 млн. </a:t>
            </a:r>
            <a:r>
              <a:rPr lang="ru-RU" dirty="0" err="1">
                <a:latin typeface="Times New Roman" pitchFamily="18" charset="0"/>
                <a:cs typeface="Times New Roman" pitchFamily="18" charset="0"/>
              </a:rPr>
              <a:t>операцій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 за секунду при </a:t>
            </a:r>
            <a:r>
              <a:rPr lang="ru-RU" dirty="0" err="1">
                <a:latin typeface="Times New Roman" pitchFamily="18" charset="0"/>
                <a:cs typeface="Times New Roman" pitchFamily="18" charset="0"/>
              </a:rPr>
              <a:t>тактовій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>
                <a:latin typeface="Times New Roman" pitchFamily="18" charset="0"/>
                <a:cs typeface="Times New Roman" pitchFamily="18" charset="0"/>
              </a:rPr>
              <a:t>частоті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 16 МГц; </a:t>
            </a:r>
            <a:endParaRPr lang="uk-UA" dirty="0">
              <a:latin typeface="Times New Roman" pitchFamily="18" charset="0"/>
              <a:cs typeface="Times New Roman" pitchFamily="18" charset="0"/>
            </a:endParaRPr>
          </a:p>
          <a:p>
            <a:r>
              <a:rPr lang="ru-RU" dirty="0">
                <a:latin typeface="Times New Roman" pitchFamily="18" charset="0"/>
                <a:cs typeface="Times New Roman" pitchFamily="18" charset="0"/>
              </a:rPr>
              <a:t>- </a:t>
            </a:r>
            <a:r>
              <a:rPr lang="ru-RU" dirty="0" err="1">
                <a:latin typeface="Times New Roman" pitchFamily="18" charset="0"/>
                <a:cs typeface="Times New Roman" pitchFamily="18" charset="0"/>
              </a:rPr>
              <a:t>вбудований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>
                <a:latin typeface="Times New Roman" pitchFamily="18" charset="0"/>
                <a:cs typeface="Times New Roman" pitchFamily="18" charset="0"/>
              </a:rPr>
              <a:t>двохтактний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>
                <a:latin typeface="Times New Roman" pitchFamily="18" charset="0"/>
                <a:cs typeface="Times New Roman" pitchFamily="18" charset="0"/>
              </a:rPr>
              <a:t>помножуючий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>
                <a:latin typeface="Times New Roman" pitchFamily="18" charset="0"/>
                <a:cs typeface="Times New Roman" pitchFamily="18" charset="0"/>
              </a:rPr>
              <a:t>пристрій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;</a:t>
            </a:r>
            <a:endParaRPr lang="uk-UA" dirty="0">
              <a:latin typeface="Times New Roman" pitchFamily="18" charset="0"/>
              <a:cs typeface="Times New Roman" pitchFamily="18" charset="0"/>
            </a:endParaRPr>
          </a:p>
          <a:p>
            <a:pPr lvl="0"/>
            <a:r>
              <a:rPr lang="ru-RU" dirty="0" err="1">
                <a:latin typeface="Times New Roman" pitchFamily="18" charset="0"/>
                <a:cs typeface="Times New Roman" pitchFamily="18" charset="0"/>
              </a:rPr>
              <a:t>Енергонезалежні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>
                <a:latin typeface="Times New Roman" pitchFamily="18" charset="0"/>
                <a:cs typeface="Times New Roman" pitchFamily="18" charset="0"/>
              </a:rPr>
              <a:t>пам’яті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>
                <a:latin typeface="Times New Roman" pitchFamily="18" charset="0"/>
                <a:cs typeface="Times New Roman" pitchFamily="18" charset="0"/>
              </a:rPr>
              <a:t>програм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 і </a:t>
            </a:r>
            <a:r>
              <a:rPr lang="ru-RU" dirty="0" err="1">
                <a:latin typeface="Times New Roman" pitchFamily="18" charset="0"/>
                <a:cs typeface="Times New Roman" pitchFamily="18" charset="0"/>
              </a:rPr>
              <a:t>даних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: </a:t>
            </a:r>
            <a:endParaRPr lang="uk-UA" dirty="0">
              <a:latin typeface="Times New Roman" pitchFamily="18" charset="0"/>
              <a:cs typeface="Times New Roman" pitchFamily="18" charset="0"/>
            </a:endParaRPr>
          </a:p>
          <a:p>
            <a:r>
              <a:rPr lang="ru-RU" dirty="0">
                <a:latin typeface="Times New Roman" pitchFamily="18" charset="0"/>
                <a:cs typeface="Times New Roman" pitchFamily="18" charset="0"/>
              </a:rPr>
              <a:t>- </a:t>
            </a:r>
            <a:r>
              <a:rPr lang="ru-RU" dirty="0" err="1">
                <a:latin typeface="Times New Roman" pitchFamily="18" charset="0"/>
                <a:cs typeface="Times New Roman" pitchFamily="18" charset="0"/>
              </a:rPr>
              <a:t>внутрішньосистемно-програмована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>
                <a:latin typeface="Times New Roman" pitchFamily="18" charset="0"/>
                <a:cs typeface="Times New Roman" pitchFamily="18" charset="0"/>
              </a:rPr>
              <a:t>флеш-пам’ять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>
                <a:latin typeface="Times New Roman" pitchFamily="18" charset="0"/>
                <a:cs typeface="Times New Roman" pitchFamily="18" charset="0"/>
              </a:rPr>
              <a:t>розміром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 256 Кбайт </a:t>
            </a:r>
            <a:r>
              <a:rPr lang="ru-RU" dirty="0" err="1">
                <a:latin typeface="Times New Roman" pitchFamily="18" charset="0"/>
                <a:cs typeface="Times New Roman" pitchFamily="18" charset="0"/>
              </a:rPr>
              <a:t>зі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>
                <a:latin typeface="Times New Roman" pitchFamily="18" charset="0"/>
                <a:cs typeface="Times New Roman" pitchFamily="18" charset="0"/>
              </a:rPr>
              <a:t>зносостійкістю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 до 10000 </a:t>
            </a:r>
            <a:r>
              <a:rPr lang="ru-RU" dirty="0" err="1">
                <a:latin typeface="Times New Roman" pitchFamily="18" charset="0"/>
                <a:cs typeface="Times New Roman" pitchFamily="18" charset="0"/>
              </a:rPr>
              <a:t>циклів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>
                <a:latin typeface="Times New Roman" pitchFamily="18" charset="0"/>
                <a:cs typeface="Times New Roman" pitchFamily="18" charset="0"/>
              </a:rPr>
              <a:t>запис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/</a:t>
            </a:r>
            <a:r>
              <a:rPr lang="ru-RU" dirty="0" err="1">
                <a:latin typeface="Times New Roman" pitchFamily="18" charset="0"/>
                <a:cs typeface="Times New Roman" pitchFamily="18" charset="0"/>
              </a:rPr>
              <a:t>стирання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; </a:t>
            </a:r>
            <a:endParaRPr lang="uk-UA" dirty="0">
              <a:latin typeface="Times New Roman" pitchFamily="18" charset="0"/>
              <a:cs typeface="Times New Roman" pitchFamily="18" charset="0"/>
            </a:endParaRPr>
          </a:p>
          <a:p>
            <a:r>
              <a:rPr lang="ru-RU" dirty="0">
                <a:latin typeface="Times New Roman" pitchFamily="18" charset="0"/>
                <a:cs typeface="Times New Roman" pitchFamily="18" charset="0"/>
              </a:rPr>
              <a:t>- </a:t>
            </a:r>
            <a:r>
              <a:rPr lang="ru-RU" dirty="0" err="1">
                <a:latin typeface="Times New Roman" pitchFamily="18" charset="0"/>
                <a:cs typeface="Times New Roman" pitchFamily="18" charset="0"/>
              </a:rPr>
              <a:t>опціональний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>
                <a:latin typeface="Times New Roman" pitchFamily="18" charset="0"/>
                <a:cs typeface="Times New Roman" pitchFamily="18" charset="0"/>
              </a:rPr>
              <a:t>завантажувальний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 сектор з </a:t>
            </a:r>
            <a:r>
              <a:rPr lang="ru-RU" dirty="0" err="1">
                <a:latin typeface="Times New Roman" pitchFamily="18" charset="0"/>
                <a:cs typeface="Times New Roman" pitchFamily="18" charset="0"/>
              </a:rPr>
              <a:t>роздільними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>
                <a:latin typeface="Times New Roman" pitchFamily="18" charset="0"/>
                <a:cs typeface="Times New Roman" pitchFamily="18" charset="0"/>
              </a:rPr>
              <a:t>бітами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>
                <a:latin typeface="Times New Roman" pitchFamily="18" charset="0"/>
                <a:cs typeface="Times New Roman" pitchFamily="18" charset="0"/>
              </a:rPr>
              <a:t>захисту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; </a:t>
            </a:r>
            <a:endParaRPr lang="uk-UA" dirty="0">
              <a:latin typeface="Times New Roman" pitchFamily="18" charset="0"/>
              <a:cs typeface="Times New Roman" pitchFamily="18" charset="0"/>
            </a:endParaRPr>
          </a:p>
          <a:p>
            <a:r>
              <a:rPr lang="ru-RU" dirty="0">
                <a:latin typeface="Times New Roman" pitchFamily="18" charset="0"/>
                <a:cs typeface="Times New Roman" pitchFamily="18" charset="0"/>
              </a:rPr>
              <a:t>- </a:t>
            </a:r>
            <a:r>
              <a:rPr lang="ru-RU" dirty="0" err="1">
                <a:latin typeface="Times New Roman" pitchFamily="18" charset="0"/>
                <a:cs typeface="Times New Roman" pitchFamily="18" charset="0"/>
              </a:rPr>
              <a:t>можливість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 само </a:t>
            </a:r>
            <a:r>
              <a:rPr lang="ru-RU" dirty="0" err="1">
                <a:latin typeface="Times New Roman" pitchFamily="18" charset="0"/>
                <a:cs typeface="Times New Roman" pitchFamily="18" charset="0"/>
              </a:rPr>
              <a:t>програмування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>
                <a:latin typeface="Times New Roman" pitchFamily="18" charset="0"/>
                <a:cs typeface="Times New Roman" pitchFamily="18" charset="0"/>
              </a:rPr>
              <a:t>програмою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 в </a:t>
            </a:r>
            <a:r>
              <a:rPr lang="ru-RU" dirty="0" err="1">
                <a:latin typeface="Times New Roman" pitchFamily="18" charset="0"/>
                <a:cs typeface="Times New Roman" pitchFamily="18" charset="0"/>
              </a:rPr>
              <a:t>завантажувальному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>
                <a:latin typeface="Times New Roman" pitchFamily="18" charset="0"/>
                <a:cs typeface="Times New Roman" pitchFamily="18" charset="0"/>
              </a:rPr>
              <a:t>секторі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 </a:t>
            </a:r>
            <a:endParaRPr lang="uk-UA" dirty="0">
              <a:latin typeface="Times New Roman" pitchFamily="18" charset="0"/>
              <a:cs typeface="Times New Roman" pitchFamily="18" charset="0"/>
            </a:endParaRPr>
          </a:p>
          <a:p>
            <a:r>
              <a:rPr lang="ru-RU" dirty="0">
                <a:latin typeface="Times New Roman" pitchFamily="18" charset="0"/>
                <a:cs typeface="Times New Roman" pitchFamily="18" charset="0"/>
              </a:rPr>
              <a:t>- </a:t>
            </a:r>
            <a:r>
              <a:rPr lang="ru-RU" dirty="0" err="1">
                <a:latin typeface="Times New Roman" pitchFamily="18" charset="0"/>
                <a:cs typeface="Times New Roman" pitchFamily="18" charset="0"/>
              </a:rPr>
              <a:t>Підтримка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>
                <a:latin typeface="Times New Roman" pitchFamily="18" charset="0"/>
                <a:cs typeface="Times New Roman" pitchFamily="18" charset="0"/>
              </a:rPr>
              <a:t>читання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>
                <a:latin typeface="Times New Roman" pitchFamily="18" charset="0"/>
                <a:cs typeface="Times New Roman" pitchFamily="18" charset="0"/>
              </a:rPr>
              <a:t>під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 час </a:t>
            </a:r>
            <a:r>
              <a:rPr lang="ru-RU" dirty="0" err="1">
                <a:latin typeface="Times New Roman" pitchFamily="18" charset="0"/>
                <a:cs typeface="Times New Roman" pitchFamily="18" charset="0"/>
              </a:rPr>
              <a:t>запису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 </a:t>
            </a:r>
            <a:endParaRPr lang="uk-UA" dirty="0">
              <a:latin typeface="Times New Roman" pitchFamily="18" charset="0"/>
              <a:cs typeface="Times New Roman" pitchFamily="18" charset="0"/>
            </a:endParaRPr>
          </a:p>
          <a:p>
            <a:r>
              <a:rPr lang="ru-RU" dirty="0">
                <a:latin typeface="Times New Roman" pitchFamily="18" charset="0"/>
                <a:cs typeface="Times New Roman" pitchFamily="18" charset="0"/>
              </a:rPr>
              <a:t>- 4 Кбайт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EEPROM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 (ЕСППЗП) </a:t>
            </a:r>
            <a:r>
              <a:rPr lang="ru-RU" dirty="0" err="1">
                <a:latin typeface="Times New Roman" pitchFamily="18" charset="0"/>
                <a:cs typeface="Times New Roman" pitchFamily="18" charset="0"/>
              </a:rPr>
              <a:t>зі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>
                <a:latin typeface="Times New Roman" pitchFamily="18" charset="0"/>
                <a:cs typeface="Times New Roman" pitchFamily="18" charset="0"/>
              </a:rPr>
              <a:t>зносостійкістю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 100000 </a:t>
            </a:r>
            <a:r>
              <a:rPr lang="ru-RU" dirty="0" err="1">
                <a:latin typeface="Times New Roman" pitchFamily="18" charset="0"/>
                <a:cs typeface="Times New Roman" pitchFamily="18" charset="0"/>
              </a:rPr>
              <a:t>циклів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>
                <a:latin typeface="Times New Roman" pitchFamily="18" charset="0"/>
                <a:cs typeface="Times New Roman" pitchFamily="18" charset="0"/>
              </a:rPr>
              <a:t>запису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/</a:t>
            </a:r>
            <a:r>
              <a:rPr lang="ru-RU" dirty="0" err="1">
                <a:latin typeface="Times New Roman" pitchFamily="18" charset="0"/>
                <a:cs typeface="Times New Roman" pitchFamily="18" charset="0"/>
              </a:rPr>
              <a:t>стирання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; </a:t>
            </a:r>
            <a:endParaRPr lang="uk-UA" dirty="0">
              <a:latin typeface="Times New Roman" pitchFamily="18" charset="0"/>
              <a:cs typeface="Times New Roman" pitchFamily="18" charset="0"/>
            </a:endParaRPr>
          </a:p>
          <a:p>
            <a:r>
              <a:rPr lang="ru-RU" dirty="0">
                <a:latin typeface="Times New Roman" pitchFamily="18" charset="0"/>
                <a:cs typeface="Times New Roman" pitchFamily="18" charset="0"/>
              </a:rPr>
              <a:t>- 8 Кбайт </a:t>
            </a:r>
            <a:r>
              <a:rPr lang="ru-RU" dirty="0" err="1">
                <a:latin typeface="Times New Roman" pitchFamily="18" charset="0"/>
                <a:cs typeface="Times New Roman" pitchFamily="18" charset="0"/>
              </a:rPr>
              <a:t>внутрішньої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>
                <a:latin typeface="Times New Roman" pitchFamily="18" charset="0"/>
                <a:cs typeface="Times New Roman" pitchFamily="18" charset="0"/>
              </a:rPr>
              <a:t>статичної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 ОЗП (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RAM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);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uk-UA" dirty="0">
                <a:latin typeface="Times New Roman" pitchFamily="18" charset="0"/>
                <a:cs typeface="Times New Roman" pitchFamily="18" charset="0"/>
              </a:rPr>
              <a:t>з</a:t>
            </a:r>
            <a:r>
              <a:rPr lang="ru-RU" dirty="0" err="1">
                <a:latin typeface="Times New Roman" pitchFamily="18" charset="0"/>
                <a:cs typeface="Times New Roman" pitchFamily="18" charset="0"/>
              </a:rPr>
              <a:t>овнішній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>
                <a:latin typeface="Times New Roman" pitchFamily="18" charset="0"/>
                <a:cs typeface="Times New Roman" pitchFamily="18" charset="0"/>
              </a:rPr>
              <a:t>адресний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>
                <a:latin typeface="Times New Roman" pitchFamily="18" charset="0"/>
                <a:cs typeface="Times New Roman" pitchFamily="18" charset="0"/>
              </a:rPr>
              <a:t>простір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>
                <a:latin typeface="Times New Roman" pitchFamily="18" charset="0"/>
                <a:cs typeface="Times New Roman" pitchFamily="18" charset="0"/>
              </a:rPr>
              <a:t>ємністю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 до 64 Кбайт; </a:t>
            </a:r>
            <a:r>
              <a:rPr lang="ru-RU" dirty="0" err="1">
                <a:latin typeface="Times New Roman" pitchFamily="18" charset="0"/>
                <a:cs typeface="Times New Roman" pitchFamily="18" charset="0"/>
              </a:rPr>
              <a:t>програмований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>
                <a:latin typeface="Times New Roman" pitchFamily="18" charset="0"/>
                <a:cs typeface="Times New Roman" pitchFamily="18" charset="0"/>
              </a:rPr>
              <a:t>захист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 коду </a:t>
            </a:r>
            <a:r>
              <a:rPr lang="ru-RU" dirty="0" err="1">
                <a:latin typeface="Times New Roman" pitchFamily="18" charset="0"/>
                <a:cs typeface="Times New Roman" pitchFamily="18" charset="0"/>
              </a:rPr>
              <a:t>програми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.</a:t>
            </a:r>
            <a:endParaRPr lang="uk-UA" dirty="0">
              <a:latin typeface="Times New Roman" pitchFamily="18" charset="0"/>
              <a:cs typeface="Times New Roman" pitchFamily="18" charset="0"/>
            </a:endParaRPr>
          </a:p>
          <a:p>
            <a:pPr lvl="0"/>
            <a:endParaRPr lang="uk-UA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75120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02920" y="116632"/>
            <a:ext cx="7789560" cy="428628"/>
          </a:xfrm>
        </p:spPr>
        <p:txBody>
          <a:bodyPr>
            <a:noAutofit/>
          </a:bodyPr>
          <a:lstStyle/>
          <a:p>
            <a:pPr algn="ctr"/>
            <a:r>
              <a:rPr lang="uk-UA" sz="2400" b="1" dirty="0">
                <a:solidFill>
                  <a:srgbClr val="002060"/>
                </a:solidFill>
                <a:effectLst/>
                <a:latin typeface="Times New Roman" pitchFamily="18" charset="0"/>
                <a:cs typeface="Times New Roman" pitchFamily="18" charset="0"/>
              </a:rPr>
              <a:t>Опис </a:t>
            </a:r>
            <a:r>
              <a:rPr lang="uk-UA" sz="2400" b="1" dirty="0" err="1">
                <a:solidFill>
                  <a:srgbClr val="002060"/>
                </a:solidFill>
                <a:effectLst/>
                <a:latin typeface="Times New Roman" pitchFamily="18" charset="0"/>
                <a:cs typeface="Times New Roman" pitchFamily="18" charset="0"/>
              </a:rPr>
              <a:t>мікроконтролера</a:t>
            </a:r>
            <a:r>
              <a:rPr lang="uk-UA" sz="2400" b="1" dirty="0">
                <a:solidFill>
                  <a:srgbClr val="002060"/>
                </a:solidFill>
                <a:effectLst/>
                <a:latin typeface="Times New Roman" pitchFamily="18" charset="0"/>
                <a:cs typeface="Times New Roman" pitchFamily="18" charset="0"/>
              </a:rPr>
              <a:t> AVR </a:t>
            </a:r>
            <a:r>
              <a:rPr lang="uk-UA" sz="2400" b="1" dirty="0" err="1">
                <a:solidFill>
                  <a:srgbClr val="002060"/>
                </a:solidFill>
                <a:effectLst/>
                <a:latin typeface="Times New Roman" pitchFamily="18" charset="0"/>
                <a:cs typeface="Times New Roman" pitchFamily="18" charset="0"/>
              </a:rPr>
              <a:t>ATmega</a:t>
            </a:r>
            <a:r>
              <a:rPr lang="en-US" sz="2400" b="1" dirty="0">
                <a:solidFill>
                  <a:srgbClr val="002060"/>
                </a:solidFill>
                <a:effectLst/>
                <a:latin typeface="Times New Roman" pitchFamily="18" charset="0"/>
                <a:cs typeface="Times New Roman" pitchFamily="18" charset="0"/>
              </a:rPr>
              <a:t>2560</a:t>
            </a:r>
            <a:endParaRPr lang="uk-UA" sz="2400" dirty="0">
              <a:solidFill>
                <a:srgbClr val="002060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7105" name="Rectangle 1"/>
          <p:cNvSpPr>
            <a:spLocks noChangeArrowheads="1"/>
          </p:cNvSpPr>
          <p:nvPr/>
        </p:nvSpPr>
        <p:spPr bwMode="auto">
          <a:xfrm>
            <a:off x="1102920" y="615172"/>
            <a:ext cx="8041080" cy="64633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uk-UA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- </a:t>
            </a:r>
            <a:r>
              <a:rPr lang="ru-RU" dirty="0" err="1">
                <a:latin typeface="Times New Roman" pitchFamily="18" charset="0"/>
                <a:cs typeface="Times New Roman" pitchFamily="18" charset="0"/>
              </a:rPr>
              <a:t>Чотири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 16 – </a:t>
            </a:r>
            <a:r>
              <a:rPr lang="ru-RU" dirty="0" err="1">
                <a:latin typeface="Times New Roman" pitchFamily="18" charset="0"/>
                <a:cs typeface="Times New Roman" pitchFamily="18" charset="0"/>
              </a:rPr>
              <a:t>розрядні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 таймера-</a:t>
            </a:r>
            <a:r>
              <a:rPr lang="ru-RU" dirty="0" err="1">
                <a:latin typeface="Times New Roman" pitchFamily="18" charset="0"/>
                <a:cs typeface="Times New Roman" pitchFamily="18" charset="0"/>
              </a:rPr>
              <a:t>лічильника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 з </a:t>
            </a:r>
            <a:r>
              <a:rPr lang="ru-RU" dirty="0" err="1">
                <a:latin typeface="Times New Roman" pitchFamily="18" charset="0"/>
                <a:cs typeface="Times New Roman" pitchFamily="18" charset="0"/>
              </a:rPr>
              <a:t>окремими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>
                <a:latin typeface="Times New Roman" pitchFamily="18" charset="0"/>
                <a:cs typeface="Times New Roman" pitchFamily="18" charset="0"/>
              </a:rPr>
              <a:t>подільниками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, режимами </a:t>
            </a:r>
            <a:r>
              <a:rPr lang="ru-RU" dirty="0" err="1">
                <a:latin typeface="Times New Roman" pitchFamily="18" charset="0"/>
                <a:cs typeface="Times New Roman" pitchFamily="18" charset="0"/>
              </a:rPr>
              <a:t>порівняння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 і </a:t>
            </a:r>
            <a:r>
              <a:rPr lang="ru-RU" dirty="0" err="1">
                <a:latin typeface="Times New Roman" pitchFamily="18" charset="0"/>
                <a:cs typeface="Times New Roman" pitchFamily="18" charset="0"/>
              </a:rPr>
              <a:t>захоплення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 </a:t>
            </a:r>
            <a:endParaRPr lang="uk-UA" dirty="0">
              <a:latin typeface="Times New Roman" pitchFamily="18" charset="0"/>
              <a:cs typeface="Times New Roman" pitchFamily="18" charset="0"/>
            </a:endParaRPr>
          </a:p>
          <a:p>
            <a:r>
              <a:rPr lang="ru-RU" dirty="0">
                <a:latin typeface="Times New Roman" pitchFamily="18" charset="0"/>
                <a:cs typeface="Times New Roman" pitchFamily="18" charset="0"/>
              </a:rPr>
              <a:t>- </a:t>
            </a:r>
            <a:r>
              <a:rPr lang="ru-RU" dirty="0" err="1">
                <a:latin typeface="Times New Roman" pitchFamily="18" charset="0"/>
                <a:cs typeface="Times New Roman" pitchFamily="18" charset="0"/>
              </a:rPr>
              <a:t>Лічильник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 реального часу з </a:t>
            </a:r>
            <a:r>
              <a:rPr lang="ru-RU" dirty="0" err="1">
                <a:latin typeface="Times New Roman" pitchFamily="18" charset="0"/>
                <a:cs typeface="Times New Roman" pitchFamily="18" charset="0"/>
              </a:rPr>
              <a:t>окремим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 генератором </a:t>
            </a:r>
            <a:endParaRPr lang="uk-UA" dirty="0">
              <a:latin typeface="Times New Roman" pitchFamily="18" charset="0"/>
              <a:cs typeface="Times New Roman" pitchFamily="18" charset="0"/>
            </a:endParaRPr>
          </a:p>
          <a:p>
            <a:r>
              <a:rPr lang="ru-RU" dirty="0">
                <a:latin typeface="Times New Roman" pitchFamily="18" charset="0"/>
                <a:cs typeface="Times New Roman" pitchFamily="18" charset="0"/>
              </a:rPr>
              <a:t>- </a:t>
            </a:r>
            <a:r>
              <a:rPr lang="ru-RU" dirty="0" err="1">
                <a:latin typeface="Times New Roman" pitchFamily="18" charset="0"/>
                <a:cs typeface="Times New Roman" pitchFamily="18" charset="0"/>
              </a:rPr>
              <a:t>Чотири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 8 – </a:t>
            </a:r>
            <a:r>
              <a:rPr lang="ru-RU" dirty="0" err="1">
                <a:latin typeface="Times New Roman" pitchFamily="18" charset="0"/>
                <a:cs typeface="Times New Roman" pitchFamily="18" charset="0"/>
              </a:rPr>
              <a:t>розрядні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 ШІМ – канали</a:t>
            </a:r>
            <a:endParaRPr lang="uk-UA" dirty="0">
              <a:latin typeface="Times New Roman" pitchFamily="18" charset="0"/>
              <a:cs typeface="Times New Roman" pitchFamily="18" charset="0"/>
            </a:endParaRPr>
          </a:p>
          <a:p>
            <a:r>
              <a:rPr lang="ru-RU" dirty="0">
                <a:latin typeface="Times New Roman" pitchFamily="18" charset="0"/>
                <a:cs typeface="Times New Roman" pitchFamily="18" charset="0"/>
              </a:rPr>
              <a:t>- </a:t>
            </a:r>
            <a:r>
              <a:rPr lang="ru-RU" dirty="0" err="1">
                <a:latin typeface="Times New Roman" pitchFamily="18" charset="0"/>
                <a:cs typeface="Times New Roman" pitchFamily="18" charset="0"/>
              </a:rPr>
              <a:t>Шість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/</a:t>
            </a:r>
            <a:r>
              <a:rPr lang="ru-RU" dirty="0" err="1">
                <a:latin typeface="Times New Roman" pitchFamily="18" charset="0"/>
                <a:cs typeface="Times New Roman" pitchFamily="18" charset="0"/>
              </a:rPr>
              <a:t>дванадцять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 ШІМ – </a:t>
            </a:r>
            <a:r>
              <a:rPr lang="ru-RU" dirty="0" err="1">
                <a:latin typeface="Times New Roman" pitchFamily="18" charset="0"/>
                <a:cs typeface="Times New Roman" pitchFamily="18" charset="0"/>
              </a:rPr>
              <a:t>каналів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 з </a:t>
            </a:r>
            <a:r>
              <a:rPr lang="ru-RU" dirty="0" err="1">
                <a:latin typeface="Times New Roman" pitchFamily="18" charset="0"/>
                <a:cs typeface="Times New Roman" pitchFamily="18" charset="0"/>
              </a:rPr>
              <a:t>програмованою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>
                <a:latin typeface="Times New Roman" pitchFamily="18" charset="0"/>
                <a:cs typeface="Times New Roman" pitchFamily="18" charset="0"/>
              </a:rPr>
              <a:t>роздільною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>
                <a:latin typeface="Times New Roman" pitchFamily="18" charset="0"/>
                <a:cs typeface="Times New Roman" pitchFamily="18" charset="0"/>
              </a:rPr>
              <a:t>здатністю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>
                <a:latin typeface="Times New Roman" pitchFamily="18" charset="0"/>
                <a:cs typeface="Times New Roman" pitchFamily="18" charset="0"/>
              </a:rPr>
              <a:t>від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 2 до 16 </a:t>
            </a:r>
            <a:r>
              <a:rPr lang="ru-RU" dirty="0" err="1">
                <a:latin typeface="Times New Roman" pitchFamily="18" charset="0"/>
                <a:cs typeface="Times New Roman" pitchFamily="18" charset="0"/>
              </a:rPr>
              <a:t>розрядів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 (ATmega2560) </a:t>
            </a:r>
            <a:endParaRPr lang="uk-UA" dirty="0">
              <a:latin typeface="Times New Roman" pitchFamily="18" charset="0"/>
              <a:cs typeface="Times New Roman" pitchFamily="18" charset="0"/>
            </a:endParaRPr>
          </a:p>
          <a:p>
            <a:r>
              <a:rPr lang="ru-RU" dirty="0">
                <a:latin typeface="Times New Roman" pitchFamily="18" charset="0"/>
                <a:cs typeface="Times New Roman" pitchFamily="18" charset="0"/>
              </a:rPr>
              <a:t>- Модулятор </a:t>
            </a:r>
            <a:r>
              <a:rPr lang="ru-RU" dirty="0" err="1">
                <a:latin typeface="Times New Roman" pitchFamily="18" charset="0"/>
                <a:cs typeface="Times New Roman" pitchFamily="18" charset="0"/>
              </a:rPr>
              <a:t>виходу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>
                <a:latin typeface="Times New Roman" pitchFamily="18" charset="0"/>
                <a:cs typeface="Times New Roman" pitchFamily="18" charset="0"/>
              </a:rPr>
              <a:t>порівняння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 </a:t>
            </a:r>
            <a:endParaRPr lang="uk-UA" dirty="0">
              <a:latin typeface="Times New Roman" pitchFamily="18" charset="0"/>
              <a:cs typeface="Times New Roman" pitchFamily="18" charset="0"/>
            </a:endParaRPr>
          </a:p>
          <a:p>
            <a:r>
              <a:rPr lang="ru-RU" dirty="0">
                <a:latin typeface="Times New Roman" pitchFamily="18" charset="0"/>
                <a:cs typeface="Times New Roman" pitchFamily="18" charset="0"/>
              </a:rPr>
              <a:t>- 8/16 – </a:t>
            </a:r>
            <a:r>
              <a:rPr lang="ru-RU" dirty="0" err="1">
                <a:latin typeface="Times New Roman" pitchFamily="18" charset="0"/>
                <a:cs typeface="Times New Roman" pitchFamily="18" charset="0"/>
              </a:rPr>
              <a:t>канальний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 10 – </a:t>
            </a:r>
            <a:r>
              <a:rPr lang="ru-RU" dirty="0" err="1">
                <a:latin typeface="Times New Roman" pitchFamily="18" charset="0"/>
                <a:cs typeface="Times New Roman" pitchFamily="18" charset="0"/>
              </a:rPr>
              <a:t>розрядний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 АЦП </a:t>
            </a:r>
            <a:endParaRPr lang="uk-UA" dirty="0">
              <a:latin typeface="Times New Roman" pitchFamily="18" charset="0"/>
              <a:cs typeface="Times New Roman" pitchFamily="18" charset="0"/>
            </a:endParaRPr>
          </a:p>
          <a:p>
            <a:r>
              <a:rPr lang="ru-RU" dirty="0">
                <a:latin typeface="Times New Roman" pitchFamily="18" charset="0"/>
                <a:cs typeface="Times New Roman" pitchFamily="18" charset="0"/>
              </a:rPr>
              <a:t>- 2/4 </a:t>
            </a:r>
            <a:r>
              <a:rPr lang="ru-RU" dirty="0" err="1">
                <a:latin typeface="Times New Roman" pitchFamily="18" charset="0"/>
                <a:cs typeface="Times New Roman" pitchFamily="18" charset="0"/>
              </a:rPr>
              <a:t>програмованих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>
                <a:latin typeface="Times New Roman" pitchFamily="18" charset="0"/>
                <a:cs typeface="Times New Roman" pitchFamily="18" charset="0"/>
              </a:rPr>
              <a:t>послідовних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USART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 (УСАПП) (ATmega2560) </a:t>
            </a:r>
            <a:endParaRPr lang="uk-UA" dirty="0">
              <a:latin typeface="Times New Roman" pitchFamily="18" charset="0"/>
              <a:cs typeface="Times New Roman" pitchFamily="18" charset="0"/>
            </a:endParaRPr>
          </a:p>
          <a:p>
            <a:r>
              <a:rPr lang="ru-RU" dirty="0">
                <a:latin typeface="Times New Roman" pitchFamily="18" charset="0"/>
                <a:cs typeface="Times New Roman" pitchFamily="18" charset="0"/>
              </a:rPr>
              <a:t>- </a:t>
            </a:r>
            <a:r>
              <a:rPr lang="ru-RU" dirty="0" err="1">
                <a:latin typeface="Times New Roman" pitchFamily="18" charset="0"/>
                <a:cs typeface="Times New Roman" pitchFamily="18" charset="0"/>
              </a:rPr>
              <a:t>ведучий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/ведений </a:t>
            </a:r>
            <a:r>
              <a:rPr lang="ru-RU" dirty="0" err="1">
                <a:latin typeface="Times New Roman" pitchFamily="18" charset="0"/>
                <a:cs typeface="Times New Roman" pitchFamily="18" charset="0"/>
              </a:rPr>
              <a:t>послідовний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>
                <a:latin typeface="Times New Roman" pitchFamily="18" charset="0"/>
                <a:cs typeface="Times New Roman" pitchFamily="18" charset="0"/>
              </a:rPr>
              <a:t>інтерфейс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 SPI </a:t>
            </a:r>
            <a:endParaRPr lang="uk-UA" dirty="0">
              <a:latin typeface="Times New Roman" pitchFamily="18" charset="0"/>
              <a:cs typeface="Times New Roman" pitchFamily="18" charset="0"/>
            </a:endParaRPr>
          </a:p>
          <a:p>
            <a:r>
              <a:rPr lang="ru-RU" dirty="0">
                <a:latin typeface="Times New Roman" pitchFamily="18" charset="0"/>
                <a:cs typeface="Times New Roman" pitchFamily="18" charset="0"/>
              </a:rPr>
              <a:t>- 2 – </a:t>
            </a:r>
            <a:r>
              <a:rPr lang="ru-RU" dirty="0" err="1">
                <a:latin typeface="Times New Roman" pitchFamily="18" charset="0"/>
                <a:cs typeface="Times New Roman" pitchFamily="18" charset="0"/>
              </a:rPr>
              <a:t>провідний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>
                <a:latin typeface="Times New Roman" pitchFamily="18" charset="0"/>
                <a:cs typeface="Times New Roman" pitchFamily="18" charset="0"/>
              </a:rPr>
              <a:t>послідовний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>
                <a:latin typeface="Times New Roman" pitchFamily="18" charset="0"/>
                <a:cs typeface="Times New Roman" pitchFamily="18" charset="0"/>
              </a:rPr>
              <a:t>інтерфейс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 для </a:t>
            </a:r>
            <a:r>
              <a:rPr lang="ru-RU" dirty="0" err="1">
                <a:latin typeface="Times New Roman" pitchFamily="18" charset="0"/>
                <a:cs typeface="Times New Roman" pitchFamily="18" charset="0"/>
              </a:rPr>
              <a:t>побайтної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>
                <a:latin typeface="Times New Roman" pitchFamily="18" charset="0"/>
                <a:cs typeface="Times New Roman" pitchFamily="18" charset="0"/>
              </a:rPr>
              <a:t>передачі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 </a:t>
            </a:r>
            <a:endParaRPr lang="uk-UA" dirty="0">
              <a:latin typeface="Times New Roman" pitchFamily="18" charset="0"/>
              <a:cs typeface="Times New Roman" pitchFamily="18" charset="0"/>
            </a:endParaRPr>
          </a:p>
          <a:p>
            <a:r>
              <a:rPr lang="ru-RU" dirty="0">
                <a:latin typeface="Times New Roman" pitchFamily="18" charset="0"/>
                <a:cs typeface="Times New Roman" pitchFamily="18" charset="0"/>
              </a:rPr>
              <a:t>- </a:t>
            </a:r>
            <a:r>
              <a:rPr lang="ru-RU" dirty="0" err="1">
                <a:latin typeface="Times New Roman" pitchFamily="18" charset="0"/>
                <a:cs typeface="Times New Roman" pitchFamily="18" charset="0"/>
              </a:rPr>
              <a:t>Програмований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>
                <a:latin typeface="Times New Roman" pitchFamily="18" charset="0"/>
                <a:cs typeface="Times New Roman" pitchFamily="18" charset="0"/>
              </a:rPr>
              <a:t>сторожовий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 таймер з </a:t>
            </a:r>
            <a:r>
              <a:rPr lang="ru-RU" dirty="0" err="1">
                <a:latin typeface="Times New Roman" pitchFamily="18" charset="0"/>
                <a:cs typeface="Times New Roman" pitchFamily="18" charset="0"/>
              </a:rPr>
              <a:t>окремим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>
                <a:latin typeface="Times New Roman" pitchFamily="18" charset="0"/>
                <a:cs typeface="Times New Roman" pitchFamily="18" charset="0"/>
              </a:rPr>
              <a:t>вбудованим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 генератором </a:t>
            </a:r>
            <a:endParaRPr lang="uk-UA" dirty="0">
              <a:latin typeface="Times New Roman" pitchFamily="18" charset="0"/>
              <a:cs typeface="Times New Roman" pitchFamily="18" charset="0"/>
            </a:endParaRPr>
          </a:p>
          <a:p>
            <a:r>
              <a:rPr lang="ru-RU" dirty="0">
                <a:latin typeface="Times New Roman" pitchFamily="18" charset="0"/>
                <a:cs typeface="Times New Roman" pitchFamily="18" charset="0"/>
              </a:rPr>
              <a:t>- </a:t>
            </a:r>
            <a:r>
              <a:rPr lang="ru-RU" dirty="0" err="1">
                <a:latin typeface="Times New Roman" pitchFamily="18" charset="0"/>
                <a:cs typeface="Times New Roman" pitchFamily="18" charset="0"/>
              </a:rPr>
              <a:t>Вбудований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>
                <a:latin typeface="Times New Roman" pitchFamily="18" charset="0"/>
                <a:cs typeface="Times New Roman" pitchFamily="18" charset="0"/>
              </a:rPr>
              <a:t>аналоговий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 компаратор </a:t>
            </a:r>
            <a:endParaRPr lang="uk-UA" dirty="0">
              <a:latin typeface="Times New Roman" pitchFamily="18" charset="0"/>
              <a:cs typeface="Times New Roman" pitchFamily="18" charset="0"/>
            </a:endParaRPr>
          </a:p>
          <a:p>
            <a:r>
              <a:rPr lang="ru-RU" dirty="0">
                <a:latin typeface="Times New Roman" pitchFamily="18" charset="0"/>
                <a:cs typeface="Times New Roman" pitchFamily="18" charset="0"/>
              </a:rPr>
              <a:t>- </a:t>
            </a:r>
            <a:r>
              <a:rPr lang="ru-RU" dirty="0" err="1">
                <a:latin typeface="Times New Roman" pitchFamily="18" charset="0"/>
                <a:cs typeface="Times New Roman" pitchFamily="18" charset="0"/>
              </a:rPr>
              <a:t>Переривання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 і </a:t>
            </a:r>
            <a:r>
              <a:rPr lang="ru-RU" dirty="0" err="1">
                <a:latin typeface="Times New Roman" pitchFamily="18" charset="0"/>
                <a:cs typeface="Times New Roman" pitchFamily="18" charset="0"/>
              </a:rPr>
              <a:t>відновлення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>
                <a:latin typeface="Times New Roman" pitchFamily="18" charset="0"/>
                <a:cs typeface="Times New Roman" pitchFamily="18" charset="0"/>
              </a:rPr>
              <a:t>роботи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 по </a:t>
            </a:r>
            <a:r>
              <a:rPr lang="ru-RU" dirty="0" err="1">
                <a:latin typeface="Times New Roman" pitchFamily="18" charset="0"/>
                <a:cs typeface="Times New Roman" pitchFamily="18" charset="0"/>
              </a:rPr>
              <a:t>зміні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 стану </a:t>
            </a:r>
            <a:r>
              <a:rPr lang="ru-RU" dirty="0" err="1">
                <a:latin typeface="Times New Roman" pitchFamily="18" charset="0"/>
                <a:cs typeface="Times New Roman" pitchFamily="18" charset="0"/>
              </a:rPr>
              <a:t>виводів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 </a:t>
            </a:r>
            <a:endParaRPr lang="uk-UA" dirty="0">
              <a:latin typeface="Times New Roman" pitchFamily="18" charset="0"/>
              <a:cs typeface="Times New Roman" pitchFamily="18" charset="0"/>
            </a:endParaRPr>
          </a:p>
          <a:p>
            <a:pPr lvl="0"/>
            <a:r>
              <a:rPr lang="ru-RU" dirty="0" err="1">
                <a:latin typeface="Times New Roman" pitchFamily="18" charset="0"/>
                <a:cs typeface="Times New Roman" pitchFamily="18" charset="0"/>
              </a:rPr>
              <a:t>Спеціальні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>
                <a:latin typeface="Times New Roman" pitchFamily="18" charset="0"/>
                <a:cs typeface="Times New Roman" pitchFamily="18" charset="0"/>
              </a:rPr>
              <a:t>особливості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>
                <a:latin typeface="Times New Roman" pitchFamily="18" charset="0"/>
                <a:cs typeface="Times New Roman" pitchFamily="18" charset="0"/>
              </a:rPr>
              <a:t>мікроконтролера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 </a:t>
            </a:r>
            <a:endParaRPr lang="uk-UA" dirty="0">
              <a:latin typeface="Times New Roman" pitchFamily="18" charset="0"/>
              <a:cs typeface="Times New Roman" pitchFamily="18" charset="0"/>
            </a:endParaRPr>
          </a:p>
          <a:p>
            <a:r>
              <a:rPr lang="ru-RU" dirty="0">
                <a:latin typeface="Times New Roman" pitchFamily="18" charset="0"/>
                <a:cs typeface="Times New Roman" pitchFamily="18" charset="0"/>
              </a:rPr>
              <a:t>- </a:t>
            </a:r>
            <a:r>
              <a:rPr lang="ru-RU" dirty="0" err="1">
                <a:latin typeface="Times New Roman" pitchFamily="18" charset="0"/>
                <a:cs typeface="Times New Roman" pitchFamily="18" charset="0"/>
              </a:rPr>
              <a:t>Скидання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 при </a:t>
            </a:r>
            <a:r>
              <a:rPr lang="ru-RU" dirty="0" err="1">
                <a:latin typeface="Times New Roman" pitchFamily="18" charset="0"/>
                <a:cs typeface="Times New Roman" pitchFamily="18" charset="0"/>
              </a:rPr>
              <a:t>подачі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>
                <a:latin typeface="Times New Roman" pitchFamily="18" charset="0"/>
                <a:cs typeface="Times New Roman" pitchFamily="18" charset="0"/>
              </a:rPr>
              <a:t>живлення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 </a:t>
            </a:r>
            <a:endParaRPr lang="uk-UA" dirty="0">
              <a:latin typeface="Times New Roman" pitchFamily="18" charset="0"/>
              <a:cs typeface="Times New Roman" pitchFamily="18" charset="0"/>
            </a:endParaRPr>
          </a:p>
          <a:p>
            <a:r>
              <a:rPr lang="ru-RU" dirty="0">
                <a:latin typeface="Times New Roman" pitchFamily="18" charset="0"/>
                <a:cs typeface="Times New Roman" pitchFamily="18" charset="0"/>
              </a:rPr>
              <a:t>- </a:t>
            </a:r>
            <a:r>
              <a:rPr lang="ru-RU" dirty="0" err="1">
                <a:latin typeface="Times New Roman" pitchFamily="18" charset="0"/>
                <a:cs typeface="Times New Roman" pitchFamily="18" charset="0"/>
              </a:rPr>
              <a:t>Вбудований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>
                <a:latin typeface="Times New Roman" pitchFamily="18" charset="0"/>
                <a:cs typeface="Times New Roman" pitchFamily="18" charset="0"/>
              </a:rPr>
              <a:t>калібрований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 генератор </a:t>
            </a:r>
            <a:endParaRPr lang="uk-UA" dirty="0">
              <a:latin typeface="Times New Roman" pitchFamily="18" charset="0"/>
              <a:cs typeface="Times New Roman" pitchFamily="18" charset="0"/>
            </a:endParaRPr>
          </a:p>
          <a:p>
            <a:r>
              <a:rPr lang="ru-RU" dirty="0">
                <a:latin typeface="Times New Roman" pitchFamily="18" charset="0"/>
                <a:cs typeface="Times New Roman" pitchFamily="18" charset="0"/>
              </a:rPr>
              <a:t>- </a:t>
            </a:r>
            <a:r>
              <a:rPr lang="ru-RU" dirty="0" err="1">
                <a:latin typeface="Times New Roman" pitchFamily="18" charset="0"/>
                <a:cs typeface="Times New Roman" pitchFamily="18" charset="0"/>
              </a:rPr>
              <a:t>Внутрішні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 і </a:t>
            </a:r>
            <a:r>
              <a:rPr lang="ru-RU" dirty="0" err="1">
                <a:latin typeface="Times New Roman" pitchFamily="18" charset="0"/>
                <a:cs typeface="Times New Roman" pitchFamily="18" charset="0"/>
              </a:rPr>
              <a:t>зовнішні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>
                <a:latin typeface="Times New Roman" pitchFamily="18" charset="0"/>
                <a:cs typeface="Times New Roman" pitchFamily="18" charset="0"/>
              </a:rPr>
              <a:t>джерела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>
                <a:latin typeface="Times New Roman" pitchFamily="18" charset="0"/>
                <a:cs typeface="Times New Roman" pitchFamily="18" charset="0"/>
              </a:rPr>
              <a:t>переривання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 </a:t>
            </a:r>
            <a:endParaRPr lang="uk-UA" dirty="0">
              <a:latin typeface="Times New Roman" pitchFamily="18" charset="0"/>
              <a:cs typeface="Times New Roman" pitchFamily="18" charset="0"/>
            </a:endParaRPr>
          </a:p>
          <a:p>
            <a:r>
              <a:rPr lang="ru-RU" dirty="0">
                <a:latin typeface="Times New Roman" pitchFamily="18" charset="0"/>
                <a:cs typeface="Times New Roman" pitchFamily="18" charset="0"/>
              </a:rPr>
              <a:t>- </a:t>
            </a:r>
            <a:r>
              <a:rPr lang="ru-RU" dirty="0" err="1">
                <a:latin typeface="Times New Roman" pitchFamily="18" charset="0"/>
                <a:cs typeface="Times New Roman" pitchFamily="18" charset="0"/>
              </a:rPr>
              <a:t>Шість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>
                <a:latin typeface="Times New Roman" pitchFamily="18" charset="0"/>
                <a:cs typeface="Times New Roman" pitchFamily="18" charset="0"/>
              </a:rPr>
              <a:t>економічних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>
                <a:latin typeface="Times New Roman" pitchFamily="18" charset="0"/>
                <a:cs typeface="Times New Roman" pitchFamily="18" charset="0"/>
              </a:rPr>
              <a:t>режимів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ru-RU" dirty="0" err="1">
                <a:latin typeface="Times New Roman" pitchFamily="18" charset="0"/>
                <a:cs typeface="Times New Roman" pitchFamily="18" charset="0"/>
              </a:rPr>
              <a:t>холостий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>
                <a:latin typeface="Times New Roman" pitchFamily="18" charset="0"/>
                <a:cs typeface="Times New Roman" pitchFamily="18" charset="0"/>
              </a:rPr>
              <a:t>хід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 (</a:t>
            </a:r>
            <a:r>
              <a:rPr lang="ru-RU" dirty="0" err="1">
                <a:latin typeface="Times New Roman" pitchFamily="18" charset="0"/>
                <a:cs typeface="Times New Roman" pitchFamily="18" charset="0"/>
              </a:rPr>
              <a:t>Idle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), </a:t>
            </a:r>
            <a:r>
              <a:rPr lang="ru-RU" dirty="0" err="1">
                <a:latin typeface="Times New Roman" pitchFamily="18" charset="0"/>
                <a:cs typeface="Times New Roman" pitchFamily="18" charset="0"/>
              </a:rPr>
              <a:t>зменшення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>
                <a:latin typeface="Times New Roman" pitchFamily="18" charset="0"/>
                <a:cs typeface="Times New Roman" pitchFamily="18" charset="0"/>
              </a:rPr>
              <a:t>шумів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 АЦП (ADC </a:t>
            </a:r>
            <a:r>
              <a:rPr lang="ru-RU" dirty="0" err="1">
                <a:latin typeface="Times New Roman" pitchFamily="18" charset="0"/>
                <a:cs typeface="Times New Roman" pitchFamily="18" charset="0"/>
              </a:rPr>
              <a:t>Noise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>
                <a:latin typeface="Times New Roman" pitchFamily="18" charset="0"/>
                <a:cs typeface="Times New Roman" pitchFamily="18" charset="0"/>
              </a:rPr>
              <a:t>Reduction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), </a:t>
            </a:r>
            <a:r>
              <a:rPr lang="ru-RU" dirty="0" err="1">
                <a:latin typeface="Times New Roman" pitchFamily="18" charset="0"/>
                <a:cs typeface="Times New Roman" pitchFamily="18" charset="0"/>
              </a:rPr>
              <a:t>економічний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 (</a:t>
            </a:r>
            <a:r>
              <a:rPr lang="ru-RU" dirty="0" err="1">
                <a:latin typeface="Times New Roman" pitchFamily="18" charset="0"/>
                <a:cs typeface="Times New Roman" pitchFamily="18" charset="0"/>
              </a:rPr>
              <a:t>Power-save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), понижена </a:t>
            </a:r>
            <a:r>
              <a:rPr lang="ru-RU" dirty="0" err="1">
                <a:latin typeface="Times New Roman" pitchFamily="18" charset="0"/>
                <a:cs typeface="Times New Roman" pitchFamily="18" charset="0"/>
              </a:rPr>
              <a:t>потужність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 (</a:t>
            </a:r>
            <a:r>
              <a:rPr lang="ru-RU" dirty="0" err="1">
                <a:latin typeface="Times New Roman" pitchFamily="18" charset="0"/>
                <a:cs typeface="Times New Roman" pitchFamily="18" charset="0"/>
              </a:rPr>
              <a:t>Power-down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), режим </a:t>
            </a:r>
            <a:r>
              <a:rPr lang="ru-RU" dirty="0" err="1">
                <a:latin typeface="Times New Roman" pitchFamily="18" charset="0"/>
                <a:cs typeface="Times New Roman" pitchFamily="18" charset="0"/>
              </a:rPr>
              <a:t>очікування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 (</a:t>
            </a:r>
            <a:r>
              <a:rPr lang="ru-RU" dirty="0" err="1">
                <a:latin typeface="Times New Roman" pitchFamily="18" charset="0"/>
                <a:cs typeface="Times New Roman" pitchFamily="18" charset="0"/>
              </a:rPr>
              <a:t>Standby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) і </a:t>
            </a:r>
            <a:r>
              <a:rPr lang="ru-RU" dirty="0" err="1">
                <a:latin typeface="Times New Roman" pitchFamily="18" charset="0"/>
                <a:cs typeface="Times New Roman" pitchFamily="18" charset="0"/>
              </a:rPr>
              <a:t>розширений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 режим </a:t>
            </a:r>
            <a:r>
              <a:rPr lang="ru-RU" dirty="0" err="1">
                <a:latin typeface="Times New Roman" pitchFamily="18" charset="0"/>
                <a:cs typeface="Times New Roman" pitchFamily="18" charset="0"/>
              </a:rPr>
              <a:t>очікування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 (</a:t>
            </a:r>
            <a:r>
              <a:rPr lang="ru-RU" dirty="0" err="1">
                <a:latin typeface="Times New Roman" pitchFamily="18" charset="0"/>
                <a:cs typeface="Times New Roman" pitchFamily="18" charset="0"/>
              </a:rPr>
              <a:t>Extended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>
                <a:latin typeface="Times New Roman" pitchFamily="18" charset="0"/>
                <a:cs typeface="Times New Roman" pitchFamily="18" charset="0"/>
              </a:rPr>
              <a:t>Standby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) </a:t>
            </a:r>
            <a:endParaRPr lang="uk-UA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uk-UA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31781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02920" y="116632"/>
            <a:ext cx="7789560" cy="428628"/>
          </a:xfrm>
        </p:spPr>
        <p:txBody>
          <a:bodyPr>
            <a:noAutofit/>
          </a:bodyPr>
          <a:lstStyle/>
          <a:p>
            <a:pPr algn="ctr"/>
            <a:r>
              <a:rPr lang="uk-UA" sz="2400" b="1" dirty="0">
                <a:solidFill>
                  <a:srgbClr val="002060"/>
                </a:solidFill>
                <a:effectLst/>
                <a:latin typeface="Times New Roman" pitchFamily="18" charset="0"/>
                <a:cs typeface="Times New Roman" pitchFamily="18" charset="0"/>
              </a:rPr>
              <a:t>Опис </a:t>
            </a:r>
            <a:r>
              <a:rPr lang="uk-UA" sz="2400" b="1" dirty="0" err="1">
                <a:solidFill>
                  <a:srgbClr val="002060"/>
                </a:solidFill>
                <a:effectLst/>
                <a:latin typeface="Times New Roman" pitchFamily="18" charset="0"/>
                <a:cs typeface="Times New Roman" pitchFamily="18" charset="0"/>
              </a:rPr>
              <a:t>мікроконтролера</a:t>
            </a:r>
            <a:r>
              <a:rPr lang="uk-UA" sz="2400" b="1" dirty="0">
                <a:solidFill>
                  <a:srgbClr val="002060"/>
                </a:solidFill>
                <a:effectLst/>
                <a:latin typeface="Times New Roman" pitchFamily="18" charset="0"/>
                <a:cs typeface="Times New Roman" pitchFamily="18" charset="0"/>
              </a:rPr>
              <a:t> AVR </a:t>
            </a:r>
            <a:r>
              <a:rPr lang="uk-UA" sz="2400" b="1" dirty="0" err="1">
                <a:solidFill>
                  <a:srgbClr val="002060"/>
                </a:solidFill>
                <a:effectLst/>
                <a:latin typeface="Times New Roman" pitchFamily="18" charset="0"/>
                <a:cs typeface="Times New Roman" pitchFamily="18" charset="0"/>
              </a:rPr>
              <a:t>ATmega</a:t>
            </a:r>
            <a:r>
              <a:rPr lang="en-US" sz="2400" b="1" dirty="0">
                <a:solidFill>
                  <a:srgbClr val="002060"/>
                </a:solidFill>
                <a:effectLst/>
                <a:latin typeface="Times New Roman" pitchFamily="18" charset="0"/>
                <a:cs typeface="Times New Roman" pitchFamily="18" charset="0"/>
              </a:rPr>
              <a:t>2560</a:t>
            </a:r>
            <a:endParaRPr lang="uk-UA" sz="2400" dirty="0">
              <a:solidFill>
                <a:srgbClr val="002060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7105" name="Rectangle 1"/>
          <p:cNvSpPr>
            <a:spLocks noChangeArrowheads="1"/>
          </p:cNvSpPr>
          <p:nvPr/>
        </p:nvSpPr>
        <p:spPr bwMode="auto">
          <a:xfrm>
            <a:off x="1246936" y="732790"/>
            <a:ext cx="7645544" cy="31393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uk-UA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>
                <a:latin typeface="Times New Roman" pitchFamily="18" charset="0"/>
                <a:cs typeface="Times New Roman" pitchFamily="18" charset="0"/>
              </a:rPr>
              <a:t>Ввід-вивід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 і корпус </a:t>
            </a:r>
            <a:endParaRPr lang="uk-UA" dirty="0">
              <a:latin typeface="Times New Roman" pitchFamily="18" charset="0"/>
              <a:cs typeface="Times New Roman" pitchFamily="18" charset="0"/>
            </a:endParaRPr>
          </a:p>
          <a:p>
            <a:r>
              <a:rPr lang="ru-RU" dirty="0">
                <a:latin typeface="Times New Roman" pitchFamily="18" charset="0"/>
                <a:cs typeface="Times New Roman" pitchFamily="18" charset="0"/>
              </a:rPr>
              <a:t>- 86 </a:t>
            </a:r>
            <a:r>
              <a:rPr lang="ru-RU" dirty="0" err="1">
                <a:latin typeface="Times New Roman" pitchFamily="18" charset="0"/>
                <a:cs typeface="Times New Roman" pitchFamily="18" charset="0"/>
              </a:rPr>
              <a:t>програмованих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>
                <a:latin typeface="Times New Roman" pitchFamily="18" charset="0"/>
                <a:cs typeface="Times New Roman" pitchFamily="18" charset="0"/>
              </a:rPr>
              <a:t>ліній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 вводу-</a:t>
            </a:r>
            <a:r>
              <a:rPr lang="ru-RU" dirty="0" err="1">
                <a:latin typeface="Times New Roman" pitchFamily="18" charset="0"/>
                <a:cs typeface="Times New Roman" pitchFamily="18" charset="0"/>
              </a:rPr>
              <a:t>виводу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 (ATmega2560) </a:t>
            </a:r>
            <a:endParaRPr lang="uk-UA" dirty="0">
              <a:latin typeface="Times New Roman" pitchFamily="18" charset="0"/>
              <a:cs typeface="Times New Roman" pitchFamily="18" charset="0"/>
            </a:endParaRPr>
          </a:p>
          <a:p>
            <a:r>
              <a:rPr lang="ru-RU" dirty="0">
                <a:latin typeface="Times New Roman" pitchFamily="18" charset="0"/>
                <a:cs typeface="Times New Roman" pitchFamily="18" charset="0"/>
              </a:rPr>
              <a:t>- 100 - </a:t>
            </a:r>
            <a:r>
              <a:rPr lang="ru-RU" dirty="0" err="1">
                <a:latin typeface="Times New Roman" pitchFamily="18" charset="0"/>
                <a:cs typeface="Times New Roman" pitchFamily="18" charset="0"/>
              </a:rPr>
              <a:t>виводів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 (ATmega2560) </a:t>
            </a:r>
            <a:endParaRPr lang="uk-UA" dirty="0">
              <a:latin typeface="Times New Roman" pitchFamily="18" charset="0"/>
              <a:cs typeface="Times New Roman" pitchFamily="18" charset="0"/>
            </a:endParaRPr>
          </a:p>
          <a:p>
            <a:r>
              <a:rPr lang="ru-RU" dirty="0">
                <a:latin typeface="Times New Roman" pitchFamily="18" charset="0"/>
                <a:cs typeface="Times New Roman" pitchFamily="18" charset="0"/>
              </a:rPr>
              <a:t>- 100-выв. TQFP (опциональный 64-выв TQFP) </a:t>
            </a:r>
            <a:endParaRPr lang="uk-UA" dirty="0">
              <a:latin typeface="Times New Roman" pitchFamily="18" charset="0"/>
              <a:cs typeface="Times New Roman" pitchFamily="18" charset="0"/>
            </a:endParaRPr>
          </a:p>
          <a:p>
            <a:pPr lvl="0"/>
            <a:r>
              <a:rPr lang="ru-RU" dirty="0" err="1">
                <a:latin typeface="Times New Roman" pitchFamily="18" charset="0"/>
                <a:cs typeface="Times New Roman" pitchFamily="18" charset="0"/>
              </a:rPr>
              <a:t>Температурний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>
                <a:latin typeface="Times New Roman" pitchFamily="18" charset="0"/>
                <a:cs typeface="Times New Roman" pitchFamily="18" charset="0"/>
              </a:rPr>
              <a:t>діапазон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: </a:t>
            </a:r>
            <a:endParaRPr lang="uk-UA" dirty="0">
              <a:latin typeface="Times New Roman" pitchFamily="18" charset="0"/>
              <a:cs typeface="Times New Roman" pitchFamily="18" charset="0"/>
            </a:endParaRPr>
          </a:p>
          <a:p>
            <a:r>
              <a:rPr lang="ru-RU" dirty="0">
                <a:latin typeface="Times New Roman" pitchFamily="18" charset="0"/>
                <a:cs typeface="Times New Roman" pitchFamily="18" charset="0"/>
              </a:rPr>
              <a:t>- </a:t>
            </a:r>
            <a:r>
              <a:rPr lang="ru-RU" dirty="0" err="1">
                <a:latin typeface="Times New Roman" pitchFamily="18" charset="0"/>
                <a:cs typeface="Times New Roman" pitchFamily="18" charset="0"/>
              </a:rPr>
              <a:t>Промисловий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: -40°C…+85°C </a:t>
            </a:r>
            <a:endParaRPr lang="uk-UA" dirty="0">
              <a:latin typeface="Times New Roman" pitchFamily="18" charset="0"/>
              <a:cs typeface="Times New Roman" pitchFamily="18" charset="0"/>
            </a:endParaRPr>
          </a:p>
          <a:p>
            <a:pPr lvl="0"/>
            <a:r>
              <a:rPr lang="ru-RU" dirty="0" err="1">
                <a:latin typeface="Times New Roman" pitchFamily="18" charset="0"/>
                <a:cs typeface="Times New Roman" pitchFamily="18" charset="0"/>
              </a:rPr>
              <a:t>Градації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 по </a:t>
            </a:r>
            <a:r>
              <a:rPr lang="ru-RU" dirty="0" err="1">
                <a:latin typeface="Times New Roman" pitchFamily="18" charset="0"/>
                <a:cs typeface="Times New Roman" pitchFamily="18" charset="0"/>
              </a:rPr>
              <a:t>швидкодії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: </a:t>
            </a:r>
            <a:endParaRPr lang="uk-UA" dirty="0">
              <a:latin typeface="Times New Roman" pitchFamily="18" charset="0"/>
              <a:cs typeface="Times New Roman" pitchFamily="18" charset="0"/>
            </a:endParaRPr>
          </a:p>
          <a:p>
            <a:r>
              <a:rPr lang="ru-RU" dirty="0">
                <a:latin typeface="Times New Roman" pitchFamily="18" charset="0"/>
                <a:cs typeface="Times New Roman" pitchFamily="18" charset="0"/>
              </a:rPr>
              <a:t>- ATmega1281/2561V/ATmega640/1280/2560V: </a:t>
            </a:r>
            <a:endParaRPr lang="uk-UA" dirty="0">
              <a:latin typeface="Times New Roman" pitchFamily="18" charset="0"/>
              <a:cs typeface="Times New Roman" pitchFamily="18" charset="0"/>
            </a:endParaRPr>
          </a:p>
          <a:p>
            <a:r>
              <a:rPr lang="ru-RU" dirty="0">
                <a:latin typeface="Times New Roman" pitchFamily="18" charset="0"/>
                <a:cs typeface="Times New Roman" pitchFamily="18" charset="0"/>
              </a:rPr>
              <a:t>0 - 4 МГц при 1,8 – 5,5 В, 0 - 8 МГц при 2,7 – 5,5 В </a:t>
            </a:r>
            <a:endParaRPr lang="uk-UA" dirty="0">
              <a:latin typeface="Times New Roman" pitchFamily="18" charset="0"/>
              <a:cs typeface="Times New Roman" pitchFamily="18" charset="0"/>
            </a:endParaRPr>
          </a:p>
          <a:p>
            <a:r>
              <a:rPr lang="ru-RU" dirty="0">
                <a:latin typeface="Times New Roman" pitchFamily="18" charset="0"/>
                <a:cs typeface="Times New Roman" pitchFamily="18" charset="0"/>
              </a:rPr>
              <a:t>- ATmega640/1280/1281/2560/2561: </a:t>
            </a:r>
            <a:endParaRPr lang="uk-UA" dirty="0">
              <a:latin typeface="Times New Roman" pitchFamily="18" charset="0"/>
              <a:cs typeface="Times New Roman" pitchFamily="18" charset="0"/>
            </a:endParaRPr>
          </a:p>
          <a:p>
            <a:r>
              <a:rPr lang="ru-RU" dirty="0">
                <a:latin typeface="Times New Roman" pitchFamily="18" charset="0"/>
                <a:cs typeface="Times New Roman" pitchFamily="18" charset="0"/>
              </a:rPr>
              <a:t>0 - 8 МГц при 2,7 – 5,5 В, 0 - 16 МГц при 4,5 – 5,5 В</a:t>
            </a:r>
            <a:endParaRPr lang="uk-UA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735038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Сонцестояння">
  <a:themeElements>
    <a:clrScheme name="Вишукана">
      <a:dk1>
        <a:sysClr val="windowText" lastClr="000000"/>
      </a:dk1>
      <a:lt1>
        <a:sysClr val="window" lastClr="FFFFFF"/>
      </a:lt1>
      <a:dk2>
        <a:srgbClr val="575F6D"/>
      </a:dk2>
      <a:lt2>
        <a:srgbClr val="FFF39D"/>
      </a:lt2>
      <a:accent1>
        <a:srgbClr val="FE8637"/>
      </a:accent1>
      <a:accent2>
        <a:srgbClr val="7598D9"/>
      </a:accent2>
      <a:accent3>
        <a:srgbClr val="B32C16"/>
      </a:accent3>
      <a:accent4>
        <a:srgbClr val="F5CD2D"/>
      </a:accent4>
      <a:accent5>
        <a:srgbClr val="AEBAD5"/>
      </a:accent5>
      <a:accent6>
        <a:srgbClr val="777C84"/>
      </a:accent6>
      <a:hlink>
        <a:srgbClr val="D2611C"/>
      </a:hlink>
      <a:folHlink>
        <a:srgbClr val="3B435B"/>
      </a:folHlink>
    </a:clrScheme>
    <a:fontScheme name="Сонцестояння">
      <a:maj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HY엽서L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Сонцестояння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53000"/>
              </a:schemeClr>
            </a:gs>
            <a:gs pos="50000">
              <a:schemeClr val="phClr">
                <a:tint val="42000"/>
                <a:satMod val="255000"/>
              </a:schemeClr>
            </a:gs>
            <a:gs pos="97000">
              <a:schemeClr val="phClr">
                <a:tint val="53000"/>
                <a:satMod val="260000"/>
              </a:schemeClr>
            </a:gs>
            <a:gs pos="100000">
              <a:schemeClr val="phClr">
                <a:tint val="56000"/>
                <a:satMod val="275000"/>
              </a:schemeClr>
            </a:gs>
          </a:gsLst>
          <a:path path="circle">
            <a:fillToRect l="50000" t="50000" r="50000" b="50000"/>
          </a:path>
        </a:gradFill>
        <a:gradFill rotWithShape="1">
          <a:gsLst>
            <a:gs pos="0">
              <a:schemeClr val="phClr">
                <a:tint val="92000"/>
                <a:satMod val="170000"/>
              </a:schemeClr>
            </a:gs>
            <a:gs pos="15000">
              <a:schemeClr val="phClr">
                <a:tint val="92000"/>
                <a:shade val="99000"/>
                <a:satMod val="170000"/>
              </a:schemeClr>
            </a:gs>
            <a:gs pos="62000">
              <a:schemeClr val="phClr">
                <a:tint val="96000"/>
                <a:shade val="80000"/>
                <a:satMod val="170000"/>
              </a:schemeClr>
            </a:gs>
            <a:gs pos="97000">
              <a:schemeClr val="phClr">
                <a:tint val="98000"/>
                <a:shade val="63000"/>
                <a:satMod val="170000"/>
              </a:schemeClr>
            </a:gs>
            <a:gs pos="100000">
              <a:schemeClr val="phClr">
                <a:shade val="62000"/>
                <a:satMod val="170000"/>
              </a:schemeClr>
            </a:gs>
          </a:gsLst>
          <a:path path="circle">
            <a:fillToRect l="50000" t="50000" r="50000" b="5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 contourW="12700">
            <a:bevelT w="0" h="0"/>
            <a:contourClr>
              <a:schemeClr val="phClr">
                <a:shade val="80000"/>
              </a:schemeClr>
            </a:contourClr>
          </a:sp3d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5400000"/>
            </a:lightRig>
          </a:scene3d>
          <a:sp3d contourW="12700">
            <a:bevelT w="25400" h="50800" prst="angle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355000"/>
              </a:schemeClr>
            </a:gs>
            <a:gs pos="40000">
              <a:schemeClr val="phClr">
                <a:tint val="85000"/>
                <a:satMod val="320000"/>
              </a:schemeClr>
            </a:gs>
            <a:gs pos="100000">
              <a:schemeClr val="phClr">
                <a:shade val="55000"/>
                <a:satMod val="300000"/>
              </a:schemeClr>
            </a:gs>
          </a:gsLst>
          <a:path path="circle">
            <a:fillToRect l="-24500" t="-20000" r="124500" b="12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"/>
                <a:satMod val="300000"/>
              </a:schemeClr>
              <a:schemeClr val="phClr">
                <a:tint val="90000"/>
                <a:satMod val="225000"/>
              </a:schemeClr>
            </a:duotone>
          </a:blip>
          <a:tile tx="0" ty="0" sx="90000" sy="90000" flip="xy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Solstice</Template>
  <TotalTime>2303</TotalTime>
  <Words>2407</Words>
  <Application>Microsoft Office PowerPoint</Application>
  <PresentationFormat>On-screen Show (4:3)</PresentationFormat>
  <Paragraphs>165</Paragraphs>
  <Slides>37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7" baseType="lpstr">
      <vt:lpstr>Arial</vt:lpstr>
      <vt:lpstr>Calibri</vt:lpstr>
      <vt:lpstr>Corbel</vt:lpstr>
      <vt:lpstr>Gill Sans MT</vt:lpstr>
      <vt:lpstr>Times New Roman</vt:lpstr>
      <vt:lpstr>Verdana</vt:lpstr>
      <vt:lpstr>Wingdings</vt:lpstr>
      <vt:lpstr>Wingdings 2</vt:lpstr>
      <vt:lpstr>Сонцестояння</vt:lpstr>
      <vt:lpstr>Visio</vt:lpstr>
      <vt:lpstr>Технічне завдання</vt:lpstr>
      <vt:lpstr>Концепція Інтернет Речей (Internet of Things (IoT))</vt:lpstr>
      <vt:lpstr>Протокол MQTT</vt:lpstr>
      <vt:lpstr>PowerPoint Presentation</vt:lpstr>
      <vt:lpstr>PowerPoint Presentation</vt:lpstr>
      <vt:lpstr>Апаратна платформа Arduino Mega2560 з МК AVR ATmega2560</vt:lpstr>
      <vt:lpstr>Опис мікроконтролера AVR ATmega2560</vt:lpstr>
      <vt:lpstr>Опис мікроконтролера AVR ATmega2560</vt:lpstr>
      <vt:lpstr>Опис мікроконтролера AVR ATmega2560</vt:lpstr>
      <vt:lpstr>Цифровий сенсор тиску, температури і вологості BME280</vt:lpstr>
      <vt:lpstr>Схеми підключення до МК та узгодження рівнів 5-3,3 В  сенсора BME280 по шині I2C </vt:lpstr>
      <vt:lpstr>PowerPoint Presentation</vt:lpstr>
      <vt:lpstr>PowerPoint Presentation</vt:lpstr>
      <vt:lpstr>Система автоматизованого проектування і моделювання електронних пристроїв Proteus</vt:lpstr>
      <vt:lpstr>   Середовище розробки ПЗ під платформу Arduino – Arduino IDE</vt:lpstr>
      <vt:lpstr>Загальна структура IoT – пристрою моніторингу параметрів погоди (метеопараметрів)</vt:lpstr>
      <vt:lpstr>Спроектований IoT - пристрій моніторингу параметрів погоди (метеопараметрів) в САПР Proteus</vt:lpstr>
      <vt:lpstr>PowerPoint Presentation</vt:lpstr>
      <vt:lpstr>Алгоритм роботи головної функції loop() ПЗ  IoT – пристрою моніторингу параметрів погоди</vt:lpstr>
      <vt:lpstr>Алгоритм ініціалізації LCD, сенсора BME280, Wi-Fi модуля, MQTT клієнта</vt:lpstr>
      <vt:lpstr>Алгоритм ініціалізації Wi-Fi модуля ESP8266 та підключення до точки доступу (AP)</vt:lpstr>
      <vt:lpstr>Алгоритм функції підключення до MQTT брокера Mosquitto - reconnect() </vt:lpstr>
      <vt:lpstr>Функції програмного модуля для роботи з цифровим сенсором тиску, температури і вологості BME280</vt:lpstr>
      <vt:lpstr>Моделювання та дослідження IoT – пристрою моніторингу параметрів погоди (метеопараметрів) в Proteus ISIS</vt:lpstr>
      <vt:lpstr>Моделювання та дослідження IoT – системи моніторингу метеопараметрів в Proteus ISIS</vt:lpstr>
      <vt:lpstr>Макет IoT – пристрою моніторингу параметрів погоди (метеопараметрів)</vt:lpstr>
      <vt:lpstr>Макет IoT – пристрою моніторингу параметрів погоди (метеопараметрів)</vt:lpstr>
      <vt:lpstr>Макет IoT – пристрою моніторингу параметрів погоди (метеопараметрів)</vt:lpstr>
      <vt:lpstr>Макет IoT – пристрою моніторингу параметрів погоди (метеопараметрів)</vt:lpstr>
      <vt:lpstr>Макет IoT – пристрою моніторингу параметрів погоди (метеопараметрів)</vt:lpstr>
      <vt:lpstr>Макет IoT – пристрою моніторингу параметрів погоди (метеопараметрів)</vt:lpstr>
      <vt:lpstr>Вивід повідомлень на підписані топіки home/temperature і home/humidity, які приходять від MQTT сервера (брокера) Mosquitto</vt:lpstr>
      <vt:lpstr>Вивід інформації на Node-RED Dashboard</vt:lpstr>
      <vt:lpstr>Вивід інформації на Node-RED Dashboard</vt:lpstr>
      <vt:lpstr>Вивід інформації на панелі візуалізації ThingsBoard</vt:lpstr>
      <vt:lpstr>Вивід інформації на панелі візуалізації ThingsBoard та на Serial Monitor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Розробка автотизованої системи управління мікрокліатом в тепличних господарствах засобами</dc:title>
  <dc:creator>Andriy</dc:creator>
  <cp:lastModifiedBy>Andriy Holovatyy</cp:lastModifiedBy>
  <cp:revision>465</cp:revision>
  <dcterms:created xsi:type="dcterms:W3CDTF">2016-06-19T12:55:54Z</dcterms:created>
  <dcterms:modified xsi:type="dcterms:W3CDTF">2024-07-27T15:37:41Z</dcterms:modified>
</cp:coreProperties>
</file>